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3"/>
  </p:notesMasterIdLst>
  <p:handoutMasterIdLst>
    <p:handoutMasterId r:id="rId14"/>
  </p:handoutMasterIdLst>
  <p:sldIdLst>
    <p:sldId id="256" r:id="rId2"/>
    <p:sldId id="376" r:id="rId3"/>
    <p:sldId id="377" r:id="rId4"/>
    <p:sldId id="378" r:id="rId5"/>
    <p:sldId id="379" r:id="rId6"/>
    <p:sldId id="380" r:id="rId7"/>
    <p:sldId id="381" r:id="rId8"/>
    <p:sldId id="382" r:id="rId9"/>
    <p:sldId id="383" r:id="rId10"/>
    <p:sldId id="384" r:id="rId11"/>
    <p:sldId id="338" r:id="rId12"/>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885"/>
    <a:srgbClr val="006FCC"/>
    <a:srgbClr val="2F314D"/>
    <a:srgbClr val="0A58A8"/>
    <a:srgbClr val="F3ADEF"/>
    <a:srgbClr val="FFDFEA"/>
    <a:srgbClr val="FADFA3"/>
    <a:srgbClr val="E8F3FB"/>
    <a:srgbClr val="404F9E"/>
    <a:srgbClr val="3C47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1" autoAdjust="0"/>
  </p:normalViewPr>
  <p:slideViewPr>
    <p:cSldViewPr>
      <p:cViewPr varScale="1">
        <p:scale>
          <a:sx n="79" d="100"/>
          <a:sy n="79" d="100"/>
        </p:scale>
        <p:origin x="96" y="4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4" d="100"/>
          <a:sy n="54" d="100"/>
        </p:scale>
        <p:origin x="263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6D068AC-C786-4D96-815F-AF4809113C11}" type="datetimeFigureOut">
              <a:rPr lang="es-ES" smtClean="0"/>
              <a:pPr/>
              <a:t>27/06/2024</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781AAB4-6591-4884-B601-7FADCF4A419D}" type="slidenum">
              <a:rPr lang="es-ES" smtClean="0"/>
              <a:pPr/>
              <a:t>‹N›</a:t>
            </a:fld>
            <a:endParaRPr lang="es-ES"/>
          </a:p>
        </p:txBody>
      </p:sp>
    </p:spTree>
    <p:extLst>
      <p:ext uri="{BB962C8B-B14F-4D97-AF65-F5344CB8AC3E}">
        <p14:creationId xmlns:p14="http://schemas.microsoft.com/office/powerpoint/2010/main" val="796491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35B8694-C3EB-8E46-B0D7-2E37481F096A}" type="datetimeFigureOut">
              <a:rPr lang="es-ES" smtClean="0"/>
              <a:t>27/06/2024</a:t>
            </a:fld>
            <a:endParaRPr lang="es-ES"/>
          </a:p>
        </p:txBody>
      </p:sp>
      <p:sp>
        <p:nvSpPr>
          <p:cNvPr id="4" name="Marcador de imagen d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93AE996-2E40-CB4B-AC2B-EBD3606D6574}" type="slidenum">
              <a:rPr lang="es-ES" smtClean="0"/>
              <a:t>‹N›</a:t>
            </a:fld>
            <a:endParaRPr lang="es-ES"/>
          </a:p>
        </p:txBody>
      </p:sp>
    </p:spTree>
    <p:extLst>
      <p:ext uri="{BB962C8B-B14F-4D97-AF65-F5344CB8AC3E}">
        <p14:creationId xmlns:p14="http://schemas.microsoft.com/office/powerpoint/2010/main" val="17270054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93AE996-2E40-CB4B-AC2B-EBD3606D6574}" type="slidenum">
              <a:rPr lang="es-ES" smtClean="0"/>
              <a:t>4</a:t>
            </a:fld>
            <a:endParaRPr lang="es-ES"/>
          </a:p>
        </p:txBody>
      </p:sp>
    </p:spTree>
    <p:extLst>
      <p:ext uri="{BB962C8B-B14F-4D97-AF65-F5344CB8AC3E}">
        <p14:creationId xmlns:p14="http://schemas.microsoft.com/office/powerpoint/2010/main" val="232670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93AE996-2E40-CB4B-AC2B-EBD3606D6574}" type="slidenum">
              <a:rPr lang="es-ES" smtClean="0"/>
              <a:t>5</a:t>
            </a:fld>
            <a:endParaRPr lang="es-ES"/>
          </a:p>
        </p:txBody>
      </p:sp>
    </p:spTree>
    <p:extLst>
      <p:ext uri="{BB962C8B-B14F-4D97-AF65-F5344CB8AC3E}">
        <p14:creationId xmlns:p14="http://schemas.microsoft.com/office/powerpoint/2010/main" val="344622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93AE996-2E40-CB4B-AC2B-EBD3606D6574}" type="slidenum">
              <a:rPr lang="es-ES" smtClean="0"/>
              <a:t>8</a:t>
            </a:fld>
            <a:endParaRPr lang="es-ES"/>
          </a:p>
        </p:txBody>
      </p:sp>
    </p:spTree>
    <p:extLst>
      <p:ext uri="{BB962C8B-B14F-4D97-AF65-F5344CB8AC3E}">
        <p14:creationId xmlns:p14="http://schemas.microsoft.com/office/powerpoint/2010/main" val="2757933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3AE996-2E40-CB4B-AC2B-EBD3606D6574}" type="slidenum">
              <a:rPr lang="es-ES" smtClean="0"/>
              <a:t>11</a:t>
            </a:fld>
            <a:endParaRPr lang="es-ES"/>
          </a:p>
        </p:txBody>
      </p:sp>
    </p:spTree>
    <p:extLst>
      <p:ext uri="{BB962C8B-B14F-4D97-AF65-F5344CB8AC3E}">
        <p14:creationId xmlns:p14="http://schemas.microsoft.com/office/powerpoint/2010/main" val="2170755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ortada az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BB65AB58-6104-7B4B-85A2-D9E5ADB5DE80}"/>
              </a:ext>
            </a:extLst>
          </p:cNvPr>
          <p:cNvSpPr>
            <a:spLocks noGrp="1"/>
          </p:cNvSpPr>
          <p:nvPr>
            <p:ph type="title"/>
          </p:nvPr>
        </p:nvSpPr>
        <p:spPr>
          <a:xfrm>
            <a:off x="761963" y="1484784"/>
            <a:ext cx="6774197" cy="2304256"/>
          </a:xfrm>
          <a:prstGeom prst="rect">
            <a:avLst/>
          </a:prstGeom>
        </p:spPr>
        <p:txBody>
          <a:bodyPr/>
          <a:lstStyle>
            <a:lvl1pPr>
              <a:defRPr sz="2800" b="1"/>
            </a:lvl1pPr>
          </a:lstStyle>
          <a:p>
            <a:r>
              <a:rPr lang="es-ES" dirty="0"/>
              <a:t>Haga clic para modificar el estilo de título del patrón</a:t>
            </a:r>
          </a:p>
        </p:txBody>
      </p:sp>
    </p:spTree>
    <p:extLst>
      <p:ext uri="{BB962C8B-B14F-4D97-AF65-F5344CB8AC3E}">
        <p14:creationId xmlns:p14="http://schemas.microsoft.com/office/powerpoint/2010/main" val="15822021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Portada blanc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BB65AB58-6104-7B4B-85A2-D9E5ADB5DE80}"/>
              </a:ext>
            </a:extLst>
          </p:cNvPr>
          <p:cNvSpPr>
            <a:spLocks noGrp="1"/>
          </p:cNvSpPr>
          <p:nvPr>
            <p:ph type="title"/>
          </p:nvPr>
        </p:nvSpPr>
        <p:spPr>
          <a:xfrm>
            <a:off x="761963" y="1484784"/>
            <a:ext cx="6774197" cy="2304256"/>
          </a:xfrm>
          <a:prstGeom prst="rect">
            <a:avLst/>
          </a:prstGeom>
        </p:spPr>
        <p:txBody>
          <a:bodyPr/>
          <a:lstStyle>
            <a:lvl1pPr>
              <a:defRPr sz="2800" b="1">
                <a:solidFill>
                  <a:srgbClr val="3C47D5"/>
                </a:solidFill>
              </a:defRPr>
            </a:lvl1pPr>
          </a:lstStyle>
          <a:p>
            <a:r>
              <a:rPr lang="es-ES" dirty="0"/>
              <a:t>Haga clic para modificar el estilo de título del patrón</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a:xfrm>
            <a:off x="8688288" y="6309321"/>
            <a:ext cx="2844800" cy="360040"/>
          </a:xfrm>
          <a:prstGeom prst="rect">
            <a:avLst/>
          </a:prstGeom>
        </p:spPr>
        <p:txBody>
          <a:bodyPr anchor="ctr"/>
          <a:lstStyle>
            <a:lvl1pPr algn="r">
              <a:defRPr sz="1000">
                <a:solidFill>
                  <a:schemeClr val="bg1"/>
                </a:solidFill>
              </a:defRPr>
            </a:lvl1pPr>
          </a:lstStyle>
          <a:p>
            <a:fld id="{35E0BEC7-8AB0-44CD-B40B-F031126047EC}" type="slidenum">
              <a:rPr lang="es-ES" smtClean="0"/>
              <a:pPr/>
              <a:t>‹N›</a:t>
            </a:fld>
            <a:endParaRPr lang="es-ES" dirty="0"/>
          </a:p>
        </p:txBody>
      </p:sp>
      <p:sp>
        <p:nvSpPr>
          <p:cNvPr id="3" name="Título 2">
            <a:extLst>
              <a:ext uri="{FF2B5EF4-FFF2-40B4-BE49-F238E27FC236}">
                <a16:creationId xmlns:a16="http://schemas.microsoft.com/office/drawing/2014/main" id="{56267567-480D-E44B-B907-6191C9B9B6B2}"/>
              </a:ext>
            </a:extLst>
          </p:cNvPr>
          <p:cNvSpPr>
            <a:spLocks noGrp="1"/>
          </p:cNvSpPr>
          <p:nvPr>
            <p:ph type="title"/>
          </p:nvPr>
        </p:nvSpPr>
        <p:spPr>
          <a:xfrm>
            <a:off x="719403" y="620689"/>
            <a:ext cx="6720747" cy="1325563"/>
          </a:xfrm>
          <a:prstGeom prst="rect">
            <a:avLst/>
          </a:prstGeom>
        </p:spPr>
        <p:txBody>
          <a:bodyPr lIns="0" tIns="0" rIns="0" bIns="0"/>
          <a:lstStyle>
            <a:lvl1pPr>
              <a:defRPr sz="2400" b="1">
                <a:solidFill>
                  <a:srgbClr val="3C47D5"/>
                </a:solidFill>
              </a:defRPr>
            </a:lvl1pPr>
          </a:lstStyle>
          <a:p>
            <a:r>
              <a:rPr lang="es-ES" dirty="0"/>
              <a:t>Haga clic para modificar el estilo de título del patrón</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a:xfrm>
            <a:off x="8688288" y="6309321"/>
            <a:ext cx="2844800" cy="365125"/>
          </a:xfrm>
          <a:prstGeom prst="rect">
            <a:avLst/>
          </a:prstGeom>
        </p:spPr>
        <p:txBody>
          <a:bodyPr/>
          <a:lstStyle>
            <a:lvl1pPr algn="r">
              <a:defRPr sz="1000">
                <a:solidFill>
                  <a:schemeClr val="bg1"/>
                </a:solidFill>
              </a:defRPr>
            </a:lvl1pPr>
          </a:lstStyle>
          <a:p>
            <a:pPr algn="r"/>
            <a:fld id="{35E0BEC7-8AB0-44CD-B40B-F031126047EC}" type="slidenum">
              <a:rPr lang="es-ES" smtClean="0"/>
              <a:pPr algn="r"/>
              <a:t>‹N›</a:t>
            </a:fld>
            <a:endParaRPr lang="es-ES" dirty="0"/>
          </a:p>
        </p:txBody>
      </p:sp>
      <p:sp>
        <p:nvSpPr>
          <p:cNvPr id="3" name="Título 2">
            <a:extLst>
              <a:ext uri="{FF2B5EF4-FFF2-40B4-BE49-F238E27FC236}">
                <a16:creationId xmlns:a16="http://schemas.microsoft.com/office/drawing/2014/main" id="{56267567-480D-E44B-B907-6191C9B9B6B2}"/>
              </a:ext>
            </a:extLst>
          </p:cNvPr>
          <p:cNvSpPr>
            <a:spLocks noGrp="1"/>
          </p:cNvSpPr>
          <p:nvPr>
            <p:ph type="title"/>
          </p:nvPr>
        </p:nvSpPr>
        <p:spPr>
          <a:xfrm>
            <a:off x="719403" y="620689"/>
            <a:ext cx="6912768" cy="1325563"/>
          </a:xfrm>
          <a:prstGeom prst="rect">
            <a:avLst/>
          </a:prstGeom>
        </p:spPr>
        <p:txBody>
          <a:bodyPr lIns="0" tIns="0" rIns="0" bIns="0"/>
          <a:lstStyle>
            <a:lvl1pPr>
              <a:defRPr sz="2400" b="1">
                <a:solidFill>
                  <a:srgbClr val="3C47D5"/>
                </a:solidFill>
              </a:defRPr>
            </a:lvl1pPr>
          </a:lstStyle>
          <a:p>
            <a:r>
              <a:rPr lang="es-ES" dirty="0"/>
              <a:t>Haga clic para modificar el estilo de título del patrón</a:t>
            </a:r>
          </a:p>
        </p:txBody>
      </p:sp>
    </p:spTree>
    <p:extLst>
      <p:ext uri="{BB962C8B-B14F-4D97-AF65-F5344CB8AC3E}">
        <p14:creationId xmlns:p14="http://schemas.microsoft.com/office/powerpoint/2010/main" val="153871469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ra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p:cNvSpPr/>
          <p:nvPr userDrawn="1"/>
        </p:nvSpPr>
        <p:spPr>
          <a:xfrm>
            <a:off x="3311690" y="6063680"/>
            <a:ext cx="6720747" cy="461665"/>
          </a:xfrm>
          <a:prstGeom prst="rect">
            <a:avLst/>
          </a:prstGeom>
        </p:spPr>
        <p:txBody>
          <a:bodyPr wrap="square">
            <a:spAutoFit/>
          </a:bodyPr>
          <a:lstStyle/>
          <a:p>
            <a:pPr algn="l">
              <a:lnSpc>
                <a:spcPct val="100000"/>
              </a:lnSpc>
            </a:pPr>
            <a:r>
              <a:rPr lang="en-GB" sz="800" b="0" kern="1200" dirty="0">
                <a:solidFill>
                  <a:schemeClr val="bg1"/>
                </a:solidFill>
                <a:effectLst/>
                <a:latin typeface="+mn-lt"/>
                <a:ea typeface="+mn-ea"/>
                <a:cs typeface="+mn-cs"/>
              </a:rPr>
              <a:t>This project has received funding from the European Union’s Horizon 2020 research and innovation programme under grant agreement No. 869171. The publication reflects only the authors’ views and the European Union is not liable for any use that may be made of the information contained therein.</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9059" y="6120426"/>
            <a:ext cx="665823" cy="332911"/>
          </a:xfrm>
          <a:prstGeom prst="rect">
            <a:avLst/>
          </a:prstGeom>
          <a:ln w="6350">
            <a:solidFill>
              <a:schemeClr val="bg1"/>
            </a:solidFill>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a:xfrm>
            <a:off x="11280576" y="6283189"/>
            <a:ext cx="756568" cy="360040"/>
          </a:xfrm>
          <a:prstGeom prst="rect">
            <a:avLst/>
          </a:prstGeom>
        </p:spPr>
        <p:txBody>
          <a:bodyPr anchor="ctr"/>
          <a:lstStyle>
            <a:lvl1pPr algn="r">
              <a:defRPr sz="1100">
                <a:solidFill>
                  <a:schemeClr val="bg1"/>
                </a:solidFill>
              </a:defRPr>
            </a:lvl1pPr>
          </a:lstStyle>
          <a:p>
            <a:fld id="{35E0BEC7-8AB0-44CD-B40B-F031126047EC}" type="slidenum">
              <a:rPr lang="es-ES" smtClean="0">
                <a:solidFill>
                  <a:srgbClr val="FFFFFF"/>
                </a:solidFill>
              </a:rPr>
              <a:pPr/>
              <a:t>‹N›</a:t>
            </a:fld>
            <a:endParaRPr lang="es-ES" dirty="0">
              <a:solidFill>
                <a:srgbClr val="FFFFFF"/>
              </a:solidFill>
            </a:endParaRPr>
          </a:p>
        </p:txBody>
      </p:sp>
      <p:sp>
        <p:nvSpPr>
          <p:cNvPr id="3" name="Título 2">
            <a:extLst>
              <a:ext uri="{FF2B5EF4-FFF2-40B4-BE49-F238E27FC236}">
                <a16:creationId xmlns:a16="http://schemas.microsoft.com/office/drawing/2014/main" id="{56267567-480D-E44B-B907-6191C9B9B6B2}"/>
              </a:ext>
            </a:extLst>
          </p:cNvPr>
          <p:cNvSpPr>
            <a:spLocks noGrp="1"/>
          </p:cNvSpPr>
          <p:nvPr>
            <p:ph type="title"/>
          </p:nvPr>
        </p:nvSpPr>
        <p:spPr>
          <a:xfrm>
            <a:off x="719406" y="620689"/>
            <a:ext cx="6912769" cy="1008112"/>
          </a:xfrm>
          <a:prstGeom prst="rect">
            <a:avLst/>
          </a:prstGeom>
        </p:spPr>
        <p:txBody>
          <a:bodyPr lIns="0" tIns="0" rIns="0" bIns="0"/>
          <a:lstStyle>
            <a:lvl1pPr>
              <a:defRPr sz="1650" b="1">
                <a:solidFill>
                  <a:schemeClr val="tx1"/>
                </a:solidFill>
              </a:defRPr>
            </a:lvl1pPr>
          </a:lstStyle>
          <a:p>
            <a:r>
              <a:rPr lang="es-ES" dirty="0"/>
              <a:t>Haga clic para modificar el estilo de título del patrón</a:t>
            </a:r>
          </a:p>
        </p:txBody>
      </p:sp>
      <p:sp>
        <p:nvSpPr>
          <p:cNvPr id="6" name="Marcador de texto 5">
            <a:extLst>
              <a:ext uri="{FF2B5EF4-FFF2-40B4-BE49-F238E27FC236}">
                <a16:creationId xmlns:a16="http://schemas.microsoft.com/office/drawing/2014/main" id="{881F18E4-E571-F041-AEE9-3E5D70CA9B2F}"/>
              </a:ext>
            </a:extLst>
          </p:cNvPr>
          <p:cNvSpPr>
            <a:spLocks noGrp="1"/>
          </p:cNvSpPr>
          <p:nvPr>
            <p:ph type="body" sz="quarter" idx="14"/>
          </p:nvPr>
        </p:nvSpPr>
        <p:spPr>
          <a:xfrm>
            <a:off x="719669" y="1628802"/>
            <a:ext cx="10814051" cy="3816003"/>
          </a:xfrm>
          <a:prstGeom prst="rect">
            <a:avLst/>
          </a:prstGeom>
        </p:spPr>
        <p:txBody>
          <a:bodyPr lIns="0" tIns="0" rIns="0" bIns="0"/>
          <a:lstStyle>
            <a:lvl1pPr marL="0" indent="0">
              <a:lnSpc>
                <a:spcPts val="1215"/>
              </a:lnSpc>
              <a:spcBef>
                <a:spcPts val="0"/>
              </a:spcBef>
              <a:buNone/>
              <a:defRPr sz="900"/>
            </a:lvl1pPr>
          </a:lstStyle>
          <a:p>
            <a:pPr lvl="0"/>
            <a:r>
              <a:rPr lang="es-ES" dirty="0"/>
              <a:t>Haga clic para modificar los estilos de texto del patrón</a:t>
            </a:r>
          </a:p>
        </p:txBody>
      </p:sp>
      <p:sp>
        <p:nvSpPr>
          <p:cNvPr id="2" name="Textfeld 4">
            <a:extLst>
              <a:ext uri="{FF2B5EF4-FFF2-40B4-BE49-F238E27FC236}">
                <a16:creationId xmlns:a16="http://schemas.microsoft.com/office/drawing/2014/main" id="{F304D475-A3D7-A328-70BA-917EC1F5CD0A}"/>
              </a:ext>
            </a:extLst>
          </p:cNvPr>
          <p:cNvSpPr txBox="1"/>
          <p:nvPr userDrawn="1"/>
        </p:nvSpPr>
        <p:spPr bwMode="auto">
          <a:xfrm>
            <a:off x="2423592" y="6309321"/>
            <a:ext cx="8064896" cy="307777"/>
          </a:xfrm>
          <a:prstGeom prst="rect">
            <a:avLst/>
          </a:prstGeom>
          <a:noFill/>
        </p:spPr>
        <p:txBody>
          <a:bodyPr wrap="square" rtlCol="0">
            <a:spAutoFit/>
          </a:bodyPr>
          <a:lstStyle/>
          <a:p>
            <a:pPr algn="r"/>
            <a:r>
              <a:rPr lang="it-IT" sz="1400" i="1" dirty="0">
                <a:solidFill>
                  <a:schemeClr val="bg1"/>
                </a:solidFill>
                <a:latin typeface="Arial" panose="020B0604020202020204" pitchFamily="34" charset="0"/>
                <a:cs typeface="Arial" panose="020B0604020202020204" pitchFamily="34" charset="0"/>
              </a:rPr>
              <a:t>Training Action – Water </a:t>
            </a:r>
            <a:r>
              <a:rPr lang="it-IT" sz="1400" i="1" dirty="0" err="1">
                <a:solidFill>
                  <a:schemeClr val="bg1"/>
                </a:solidFill>
                <a:latin typeface="Arial" panose="020B0604020202020204" pitchFamily="34" charset="0"/>
                <a:cs typeface="Arial" panose="020B0604020202020204" pitchFamily="34" charset="0"/>
              </a:rPr>
              <a:t>Reuse</a:t>
            </a:r>
            <a:r>
              <a:rPr lang="it-IT" sz="1400" i="1" dirty="0">
                <a:solidFill>
                  <a:schemeClr val="bg1"/>
                </a:solidFill>
                <a:latin typeface="Arial" panose="020B0604020202020204" pitchFamily="34" charset="0"/>
                <a:cs typeface="Arial" panose="020B0604020202020204" pitchFamily="34" charset="0"/>
              </a:rPr>
              <a:t> and </a:t>
            </a:r>
            <a:r>
              <a:rPr lang="it-IT" sz="1400" i="1" dirty="0" err="1">
                <a:solidFill>
                  <a:schemeClr val="bg1"/>
                </a:solidFill>
                <a:latin typeface="Arial" panose="020B0604020202020204" pitchFamily="34" charset="0"/>
                <a:cs typeface="Arial" panose="020B0604020202020204" pitchFamily="34" charset="0"/>
              </a:rPr>
              <a:t>Sludge</a:t>
            </a:r>
            <a:r>
              <a:rPr lang="it-IT" sz="1400" i="1" dirty="0">
                <a:solidFill>
                  <a:schemeClr val="bg1"/>
                </a:solidFill>
                <a:latin typeface="Arial" panose="020B0604020202020204" pitchFamily="34" charset="0"/>
                <a:cs typeface="Arial" panose="020B0604020202020204" pitchFamily="34" charset="0"/>
              </a:rPr>
              <a:t>  Management </a:t>
            </a:r>
            <a:r>
              <a:rPr lang="it-IT" sz="1400" i="1" dirty="0" err="1">
                <a:solidFill>
                  <a:schemeClr val="bg1"/>
                </a:solidFill>
                <a:latin typeface="Arial" panose="020B0604020202020204" pitchFamily="34" charset="0"/>
                <a:cs typeface="Arial" panose="020B0604020202020204" pitchFamily="34" charset="0"/>
              </a:rPr>
              <a:t>Platforms</a:t>
            </a:r>
            <a:r>
              <a:rPr lang="it-IT" sz="1400" i="1" dirty="0">
                <a:solidFill>
                  <a:schemeClr val="bg1"/>
                </a:solidFill>
                <a:latin typeface="Arial" panose="020B0604020202020204" pitchFamily="34" charset="0"/>
                <a:cs typeface="Arial" panose="020B0604020202020204" pitchFamily="34" charset="0"/>
              </a:rPr>
              <a:t> (#16, #19)  -   27.06.2024  </a:t>
            </a:r>
            <a:endParaRPr lang="de-DE" sz="14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070970"/>
      </p:ext>
    </p:extLst>
  </p:cSld>
  <p:clrMapOvr>
    <a:masterClrMapping/>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userDrawn="1">
  <p:cSld name="Cover Blue">
    <p:bg>
      <p:bgPr>
        <a:blipFill>
          <a:blip r:embed="rId2">
            <a:lum/>
          </a:blip>
          <a:stretch/>
        </a:blipFill>
        <a:effectLst/>
      </p:bgPr>
    </p:bg>
    <p:spTree>
      <p:nvGrpSpPr>
        <p:cNvPr id="1" name=""/>
        <p:cNvGrpSpPr/>
        <p:nvPr/>
      </p:nvGrpSpPr>
      <p:grpSpPr bwMode="auto">
        <a:xfrm>
          <a:off x="0" y="0"/>
          <a:ext cx="0" cy="0"/>
          <a:chOff x="0" y="0"/>
          <a:chExt cx="0" cy="0"/>
        </a:xfrm>
      </p:grpSpPr>
      <p:sp>
        <p:nvSpPr>
          <p:cNvPr id="4" name="Título 7"/>
          <p:cNvSpPr>
            <a:spLocks noGrp="1"/>
          </p:cNvSpPr>
          <p:nvPr>
            <p:ph type="title"/>
          </p:nvPr>
        </p:nvSpPr>
        <p:spPr bwMode="auto">
          <a:xfrm>
            <a:off x="761963" y="2084851"/>
            <a:ext cx="6774197" cy="2304256"/>
          </a:xfrm>
          <a:prstGeom prst="rect">
            <a:avLst/>
          </a:prstGeom>
        </p:spPr>
        <p:txBody>
          <a:bodyPr/>
          <a:lstStyle>
            <a:lvl1pPr>
              <a:defRPr sz="3200" b="1"/>
            </a:lvl1pPr>
          </a:lstStyle>
          <a:p>
            <a:pPr>
              <a:defRPr/>
            </a:pPr>
            <a:r>
              <a:rPr lang="es-ES"/>
              <a:t>Haga clic para modificar el estilo de título del patrón</a:t>
            </a:r>
            <a:endParaRPr/>
          </a:p>
        </p:txBody>
      </p:sp>
    </p:spTree>
    <p:extLst>
      <p:ext uri="{BB962C8B-B14F-4D97-AF65-F5344CB8AC3E}">
        <p14:creationId xmlns:p14="http://schemas.microsoft.com/office/powerpoint/2010/main" val="86350244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userDrawn="1">
  <p:cSld name="Final">
    <p:bg>
      <p:bgPr>
        <a:blipFill>
          <a:blip r:embed="rId2">
            <a:lum/>
          </a:blip>
          <a:stretch/>
        </a:blipFill>
        <a:effectLst/>
      </p:bgPr>
    </p:bg>
    <p:spTree>
      <p:nvGrpSpPr>
        <p:cNvPr id="1" name=""/>
        <p:cNvGrpSpPr/>
        <p:nvPr/>
      </p:nvGrpSpPr>
      <p:grpSpPr bwMode="auto">
        <a:xfrm>
          <a:off x="0" y="0"/>
          <a:ext cx="0" cy="0"/>
          <a:chOff x="0" y="0"/>
          <a:chExt cx="0" cy="0"/>
        </a:xfrm>
      </p:grpSpPr>
      <p:sp>
        <p:nvSpPr>
          <p:cNvPr id="4" name="Rectángulo 3"/>
          <p:cNvSpPr/>
          <p:nvPr userDrawn="1"/>
        </p:nvSpPr>
        <p:spPr bwMode="auto">
          <a:xfrm>
            <a:off x="3599723" y="5829268"/>
            <a:ext cx="6720747" cy="584968"/>
          </a:xfrm>
          <a:prstGeom prst="rect">
            <a:avLst/>
          </a:prstGeom>
        </p:spPr>
        <p:txBody>
          <a:bodyPr wrap="square">
            <a:spAutoFit/>
          </a:bodyPr>
          <a:lstStyle/>
          <a:p>
            <a:pPr algn="l">
              <a:lnSpc>
                <a:spcPct val="100000"/>
              </a:lnSpc>
              <a:defRPr/>
            </a:pPr>
            <a:r>
              <a:rPr lang="en-GB" sz="1067" b="0">
                <a:solidFill>
                  <a:schemeClr val="bg1"/>
                </a:solidFill>
                <a:latin typeface="+mn-lt"/>
                <a:ea typeface="+mn-ea"/>
                <a:cs typeface="+mn-cs"/>
              </a:rPr>
              <a:t>This project has received funding from the European Union’s Horizon 2020 research and innovation programme under grant agreement No. 869171. The publication reflects only the authors’ views and the European Union is not liable for any use that may be made of the information contained therein.</a:t>
            </a:r>
            <a:endParaRPr sz="2400"/>
          </a:p>
        </p:txBody>
      </p:sp>
      <p:pic>
        <p:nvPicPr>
          <p:cNvPr id="5" name="Imagen 4"/>
          <p:cNvPicPr>
            <a:picLocks noChangeAspect="1"/>
          </p:cNvPicPr>
          <p:nvPr userDrawn="1"/>
        </p:nvPicPr>
        <p:blipFill>
          <a:blip r:embed="rId3"/>
          <a:stretch/>
        </p:blipFill>
        <p:spPr bwMode="auto">
          <a:xfrm>
            <a:off x="2907091" y="5904929"/>
            <a:ext cx="665823" cy="443881"/>
          </a:xfrm>
          <a:prstGeom prst="rect">
            <a:avLst/>
          </a:prstGeom>
          <a:ln w="6350">
            <a:solidFill>
              <a:schemeClr val="bg1"/>
            </a:solidFill>
          </a:ln>
        </p:spPr>
      </p:pic>
    </p:spTree>
    <p:extLst>
      <p:ext uri="{BB962C8B-B14F-4D97-AF65-F5344CB8AC3E}">
        <p14:creationId xmlns:p14="http://schemas.microsoft.com/office/powerpoint/2010/main" val="3669709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49" r:id="rId2"/>
    <p:sldLayoutId id="2147483652" r:id="rId3"/>
    <p:sldLayoutId id="2147483661" r:id="rId4"/>
    <p:sldLayoutId id="2147483659" r:id="rId5"/>
    <p:sldLayoutId id="2147483662" r:id="rId6"/>
    <p:sldLayoutId id="2147483663" r:id="rId7"/>
    <p:sldLayoutId id="2147483665" r:id="rId8"/>
  </p:sldLayoutIdLst>
  <p:transition>
    <p:fade/>
  </p:transition>
  <p:hf hdr="0" ftr="0" dt="0"/>
  <p:txStyles>
    <p:titleStyle>
      <a:lvl1pPr algn="l" defTabSz="914400" rtl="0" eaLnBrk="1" latinLnBrk="0" hangingPunct="1">
        <a:spcBef>
          <a:spcPct val="0"/>
        </a:spcBef>
        <a:buNone/>
        <a:defRPr sz="1600" b="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9 CuadroTexto"/>
          <p:cNvSpPr>
            <a:spLocks/>
          </p:cNvSpPr>
          <p:nvPr/>
        </p:nvSpPr>
        <p:spPr bwMode="auto">
          <a:xfrm>
            <a:off x="983432" y="3134981"/>
            <a:ext cx="6762797" cy="369332"/>
          </a:xfrm>
          <a:prstGeom prst="rect">
            <a:avLst/>
          </a:prstGeom>
          <a:noFill/>
        </p:spPr>
        <p:txBody>
          <a:bodyPr wrap="square" lIns="0" tIns="0" rIns="0" bIns="0" rtlCol="0" anchor="t">
            <a:spAutoFit/>
          </a:bodyPr>
          <a:lstStyle/>
          <a:p>
            <a:r>
              <a:rPr lang="en-GB" sz="2400" dirty="0">
                <a:solidFill>
                  <a:schemeClr val="bg1"/>
                </a:solidFill>
                <a:cs typeface="Arial"/>
              </a:rPr>
              <a:t>Thursday, June 27</a:t>
            </a:r>
            <a:r>
              <a:rPr lang="en-GB" sz="2400" baseline="30000" dirty="0">
                <a:solidFill>
                  <a:schemeClr val="bg1"/>
                </a:solidFill>
                <a:cs typeface="Arial"/>
              </a:rPr>
              <a:t>th</a:t>
            </a:r>
            <a:r>
              <a:rPr lang="en-GB" sz="2400" dirty="0">
                <a:solidFill>
                  <a:schemeClr val="bg1"/>
                </a:solidFill>
                <a:cs typeface="Arial"/>
              </a:rPr>
              <a:t>,  2024</a:t>
            </a:r>
          </a:p>
        </p:txBody>
      </p:sp>
      <p:sp>
        <p:nvSpPr>
          <p:cNvPr id="5" name="10 CuadroTexto"/>
          <p:cNvSpPr>
            <a:spLocks/>
          </p:cNvSpPr>
          <p:nvPr/>
        </p:nvSpPr>
        <p:spPr bwMode="auto">
          <a:xfrm>
            <a:off x="994832" y="3758176"/>
            <a:ext cx="6286544" cy="861774"/>
          </a:xfrm>
          <a:prstGeom prst="rect">
            <a:avLst/>
          </a:prstGeom>
          <a:noFill/>
        </p:spPr>
        <p:txBody>
          <a:bodyPr wrap="square" lIns="0" tIns="0" rIns="0" bIns="0" rtlCol="0" anchor="t">
            <a:spAutoFit/>
          </a:bodyPr>
          <a:lstStyle/>
          <a:p>
            <a:r>
              <a:rPr lang="en-GB" sz="1400" dirty="0">
                <a:solidFill>
                  <a:schemeClr val="bg1"/>
                </a:solidFill>
                <a:cs typeface="Arial"/>
              </a:rPr>
              <a:t>Patrizia Ragazzo (Veritas)</a:t>
            </a:r>
          </a:p>
          <a:p>
            <a:r>
              <a:rPr lang="en-GB" sz="1400" dirty="0">
                <a:solidFill>
                  <a:schemeClr val="bg1"/>
                </a:solidFill>
                <a:cs typeface="Arial"/>
              </a:rPr>
              <a:t>Davide Storelli (ENG)</a:t>
            </a:r>
          </a:p>
          <a:p>
            <a:r>
              <a:rPr lang="en-GB" sz="1400" dirty="0">
                <a:solidFill>
                  <a:schemeClr val="bg1"/>
                </a:solidFill>
                <a:cs typeface="Arial"/>
              </a:rPr>
              <a:t>Andrea Vedruccio (ENG)</a:t>
            </a:r>
            <a:endParaRPr sz="2000" dirty="0"/>
          </a:p>
          <a:p>
            <a:pPr algn="ctr">
              <a:defRPr/>
            </a:pPr>
            <a:endParaRPr lang="es-ES" sz="1400" dirty="0">
              <a:solidFill>
                <a:schemeClr val="bg1"/>
              </a:solidFill>
              <a:latin typeface="Arial"/>
              <a:cs typeface="Arial"/>
            </a:endParaRPr>
          </a:p>
        </p:txBody>
      </p:sp>
      <p:sp>
        <p:nvSpPr>
          <p:cNvPr id="6" name="Título 1"/>
          <p:cNvSpPr>
            <a:spLocks noGrp="1"/>
          </p:cNvSpPr>
          <p:nvPr>
            <p:ph type="title"/>
          </p:nvPr>
        </p:nvSpPr>
        <p:spPr bwMode="auto">
          <a:xfrm>
            <a:off x="983432" y="1619531"/>
            <a:ext cx="8496944" cy="960107"/>
          </a:xfrm>
        </p:spPr>
        <p:txBody>
          <a:bodyPr lIns="0" tIns="0" rIns="0" bIns="0" anchor="t"/>
          <a:lstStyle/>
          <a:p>
            <a:pPr>
              <a:defRPr/>
            </a:pPr>
            <a:r>
              <a:rPr lang="en-US" sz="2800" b="1" dirty="0">
                <a:effectLst/>
                <a:ea typeface="Calibri" panose="020F0502020204030204" pitchFamily="34" charset="0"/>
              </a:rPr>
              <a:t>Training Action: Water reuse and </a:t>
            </a:r>
            <a:br>
              <a:rPr lang="en-US" sz="2800" b="1" dirty="0">
                <a:effectLst/>
                <a:ea typeface="Calibri" panose="020F0502020204030204" pitchFamily="34" charset="0"/>
              </a:rPr>
            </a:br>
            <a:r>
              <a:rPr lang="en-US" sz="2800" b="1" dirty="0">
                <a:effectLst/>
                <a:ea typeface="Calibri" panose="020F0502020204030204" pitchFamily="34" charset="0"/>
              </a:rPr>
              <a:t>Sludge management platforms (tools #16 &amp; #19)</a:t>
            </a:r>
            <a:endParaRPr lang="es-ES" sz="2800" dirty="0"/>
          </a:p>
        </p:txBody>
      </p:sp>
      <p:sp>
        <p:nvSpPr>
          <p:cNvPr id="7" name="Textfeld 4"/>
          <p:cNvSpPr>
            <a:spLocks/>
          </p:cNvSpPr>
          <p:nvPr/>
        </p:nvSpPr>
        <p:spPr bwMode="auto">
          <a:xfrm>
            <a:off x="761963" y="5829267"/>
            <a:ext cx="2703456" cy="461665"/>
          </a:xfrm>
          <a:prstGeom prst="rect">
            <a:avLst/>
          </a:prstGeom>
          <a:noFill/>
        </p:spPr>
        <p:txBody>
          <a:bodyPr wrap="square" rtlCol="0">
            <a:spAutoFit/>
          </a:bodyPr>
          <a:lstStyle/>
          <a:p>
            <a:pPr>
              <a:defRPr/>
            </a:pPr>
            <a:r>
              <a:rPr lang="de-DE" sz="2400" b="1">
                <a:solidFill>
                  <a:schemeClr val="bg1"/>
                </a:solidFill>
              </a:rPr>
              <a:t>b-watersmart.eu</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4B45A6B-C551-8D4C-C413-330E91B230A9}"/>
              </a:ext>
            </a:extLst>
          </p:cNvPr>
          <p:cNvSpPr>
            <a:spLocks noGrp="1"/>
          </p:cNvSpPr>
          <p:nvPr>
            <p:ph type="sldNum" sz="quarter" idx="12"/>
          </p:nvPr>
        </p:nvSpPr>
        <p:spPr/>
        <p:txBody>
          <a:bodyPr/>
          <a:lstStyle/>
          <a:p>
            <a:fld id="{35E0BEC7-8AB0-44CD-B40B-F031126047EC}" type="slidenum">
              <a:rPr lang="es-ES" smtClean="0">
                <a:solidFill>
                  <a:srgbClr val="FFFFFF"/>
                </a:solidFill>
              </a:rPr>
              <a:pPr/>
              <a:t>10</a:t>
            </a:fld>
            <a:endParaRPr lang="es-ES" dirty="0">
              <a:solidFill>
                <a:srgbClr val="FFFFFF"/>
              </a:solidFill>
            </a:endParaRPr>
          </a:p>
        </p:txBody>
      </p:sp>
      <p:sp>
        <p:nvSpPr>
          <p:cNvPr id="5" name="CasellaDiTesto 4">
            <a:extLst>
              <a:ext uri="{FF2B5EF4-FFF2-40B4-BE49-F238E27FC236}">
                <a16:creationId xmlns:a16="http://schemas.microsoft.com/office/drawing/2014/main" id="{C998BAC9-172E-EEED-82FE-F022E42A00CE}"/>
              </a:ext>
            </a:extLst>
          </p:cNvPr>
          <p:cNvSpPr txBox="1"/>
          <p:nvPr/>
        </p:nvSpPr>
        <p:spPr>
          <a:xfrm>
            <a:off x="1102991" y="836712"/>
            <a:ext cx="9986017" cy="461665"/>
          </a:xfrm>
          <a:prstGeom prst="rect">
            <a:avLst/>
          </a:prstGeom>
        </p:spPr>
        <p:txBody>
          <a:bodyPr wrap="square">
            <a:spAutoFit/>
          </a:bodyPr>
          <a:lstStyle>
            <a:defPPr>
              <a:defRPr lang="it-IT"/>
            </a:defPPr>
            <a:lvl1pPr>
              <a:defRPr sz="2400" b="1">
                <a:solidFill>
                  <a:schemeClr val="accent5">
                    <a:lumMod val="50000"/>
                  </a:schemeClr>
                </a:solidFill>
              </a:defRPr>
            </a:lvl1pPr>
          </a:lstStyle>
          <a:p>
            <a:r>
              <a:rPr lang="it-IT" dirty="0">
                <a:solidFill>
                  <a:srgbClr val="35B8EC">
                    <a:lumMod val="50000"/>
                  </a:srgbClr>
                </a:solidFill>
                <a:latin typeface="Arial" panose="020B0604020202020204"/>
              </a:rPr>
              <a:t>SLUDGE WORK - THE METHOD</a:t>
            </a:r>
            <a:endParaRPr lang="it-IT" sz="1800" b="0" i="1" dirty="0">
              <a:solidFill>
                <a:srgbClr val="35B8EC">
                  <a:lumMod val="50000"/>
                </a:srgbClr>
              </a:solidFill>
              <a:latin typeface="Arial" panose="020B0604020202020204"/>
            </a:endParaRPr>
          </a:p>
        </p:txBody>
      </p:sp>
      <p:pic>
        <p:nvPicPr>
          <p:cNvPr id="6" name="Immagine 5">
            <a:extLst>
              <a:ext uri="{FF2B5EF4-FFF2-40B4-BE49-F238E27FC236}">
                <a16:creationId xmlns:a16="http://schemas.microsoft.com/office/drawing/2014/main" id="{F4C48B73-E49C-B7E9-6989-400C5046F6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8151" y="2153665"/>
            <a:ext cx="8392303" cy="2824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8427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6FFFFC4-C9FD-46D4-EBC7-841BC20061C3}"/>
              </a:ext>
            </a:extLst>
          </p:cNvPr>
          <p:cNvSpPr>
            <a:spLocks noGrp="1"/>
          </p:cNvSpPr>
          <p:nvPr>
            <p:ph type="sldNum" sz="quarter" idx="12"/>
          </p:nvPr>
        </p:nvSpPr>
        <p:spPr/>
        <p:txBody>
          <a:bodyPr/>
          <a:lstStyle/>
          <a:p>
            <a:fld id="{35E0BEC7-8AB0-44CD-B40B-F031126047EC}" type="slidenum">
              <a:rPr lang="es-ES" smtClean="0">
                <a:solidFill>
                  <a:srgbClr val="FFFFFF"/>
                </a:solidFill>
              </a:rPr>
              <a:pPr/>
              <a:t>2</a:t>
            </a:fld>
            <a:endParaRPr lang="es-ES" dirty="0">
              <a:solidFill>
                <a:srgbClr val="FFFFFF"/>
              </a:solidFill>
            </a:endParaRPr>
          </a:p>
        </p:txBody>
      </p:sp>
      <p:grpSp>
        <p:nvGrpSpPr>
          <p:cNvPr id="5" name="Gruppo 4">
            <a:extLst>
              <a:ext uri="{FF2B5EF4-FFF2-40B4-BE49-F238E27FC236}">
                <a16:creationId xmlns:a16="http://schemas.microsoft.com/office/drawing/2014/main" id="{E54CFB87-919D-51DE-7C2F-AAAC11076AFE}"/>
              </a:ext>
            </a:extLst>
          </p:cNvPr>
          <p:cNvGrpSpPr/>
          <p:nvPr/>
        </p:nvGrpSpPr>
        <p:grpSpPr>
          <a:xfrm>
            <a:off x="3767228" y="2408499"/>
            <a:ext cx="4455000" cy="1559894"/>
            <a:chOff x="839416" y="1218823"/>
            <a:chExt cx="5940000" cy="2079858"/>
          </a:xfrm>
        </p:grpSpPr>
        <p:grpSp>
          <p:nvGrpSpPr>
            <p:cNvPr id="6" name="Gruppo 5">
              <a:extLst>
                <a:ext uri="{FF2B5EF4-FFF2-40B4-BE49-F238E27FC236}">
                  <a16:creationId xmlns:a16="http://schemas.microsoft.com/office/drawing/2014/main" id="{BDB84E51-1EBB-8356-5C60-4EAA3FA52D0C}"/>
                </a:ext>
              </a:extLst>
            </p:cNvPr>
            <p:cNvGrpSpPr/>
            <p:nvPr/>
          </p:nvGrpSpPr>
          <p:grpSpPr>
            <a:xfrm>
              <a:off x="1812299" y="1798234"/>
              <a:ext cx="3031121" cy="1204191"/>
              <a:chOff x="2626098" y="2406088"/>
              <a:chExt cx="4307368" cy="1680498"/>
            </a:xfrm>
          </p:grpSpPr>
          <p:sp>
            <p:nvSpPr>
              <p:cNvPr id="27" name="Rettangolo 26">
                <a:extLst>
                  <a:ext uri="{FF2B5EF4-FFF2-40B4-BE49-F238E27FC236}">
                    <a16:creationId xmlns:a16="http://schemas.microsoft.com/office/drawing/2014/main" id="{FBDE5571-AB25-8FA0-1311-6FDBF3D77735}"/>
                  </a:ext>
                </a:extLst>
              </p:cNvPr>
              <p:cNvSpPr/>
              <p:nvPr/>
            </p:nvSpPr>
            <p:spPr>
              <a:xfrm>
                <a:off x="3393972" y="2406088"/>
                <a:ext cx="3073706" cy="576064"/>
              </a:xfrm>
              <a:prstGeom prst="rect">
                <a:avLst/>
              </a:prstGeom>
              <a:solidFill>
                <a:schemeClr val="bg2">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75" dirty="0">
                    <a:solidFill>
                      <a:srgbClr val="FFFFFF"/>
                    </a:solidFill>
                    <a:latin typeface="Arial" panose="020B0604020202020204"/>
                  </a:rPr>
                  <a:t>Wastewater treatments</a:t>
                </a:r>
              </a:p>
            </p:txBody>
          </p:sp>
          <p:grpSp>
            <p:nvGrpSpPr>
              <p:cNvPr id="28" name="Gruppo 27">
                <a:extLst>
                  <a:ext uri="{FF2B5EF4-FFF2-40B4-BE49-F238E27FC236}">
                    <a16:creationId xmlns:a16="http://schemas.microsoft.com/office/drawing/2014/main" id="{F97016FA-1778-379A-E9D7-E826D36DA1A7}"/>
                  </a:ext>
                </a:extLst>
              </p:cNvPr>
              <p:cNvGrpSpPr/>
              <p:nvPr/>
            </p:nvGrpSpPr>
            <p:grpSpPr>
              <a:xfrm>
                <a:off x="2626098" y="2718841"/>
                <a:ext cx="4307368" cy="1367745"/>
                <a:chOff x="2630907" y="2704947"/>
                <a:chExt cx="4307368" cy="1367745"/>
              </a:xfrm>
            </p:grpSpPr>
            <p:cxnSp>
              <p:nvCxnSpPr>
                <p:cNvPr id="29" name="Connettore 2 28">
                  <a:extLst>
                    <a:ext uri="{FF2B5EF4-FFF2-40B4-BE49-F238E27FC236}">
                      <a16:creationId xmlns:a16="http://schemas.microsoft.com/office/drawing/2014/main" id="{059EF7D5-A9A8-9E7E-9185-4E74911AF76B}"/>
                    </a:ext>
                  </a:extLst>
                </p:cNvPr>
                <p:cNvCxnSpPr/>
                <p:nvPr/>
              </p:nvCxnSpPr>
              <p:spPr>
                <a:xfrm>
                  <a:off x="2630907" y="2704947"/>
                  <a:ext cx="791766" cy="0"/>
                </a:xfrm>
                <a:prstGeom prst="straightConnector1">
                  <a:avLst/>
                </a:prstGeom>
                <a:ln w="19050">
                  <a:solidFill>
                    <a:srgbClr val="2F314D"/>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1 28">
                  <a:extLst>
                    <a:ext uri="{FF2B5EF4-FFF2-40B4-BE49-F238E27FC236}">
                      <a16:creationId xmlns:a16="http://schemas.microsoft.com/office/drawing/2014/main" id="{AE75BC6A-1DF9-20B1-CD49-24E654B177AF}"/>
                    </a:ext>
                  </a:extLst>
                </p:cNvPr>
                <p:cNvCxnSpPr>
                  <a:cxnSpLocks/>
                </p:cNvCxnSpPr>
                <p:nvPr/>
              </p:nvCxnSpPr>
              <p:spPr>
                <a:xfrm>
                  <a:off x="4802615" y="2954177"/>
                  <a:ext cx="0" cy="593085"/>
                </a:xfrm>
                <a:prstGeom prst="line">
                  <a:avLst/>
                </a:prstGeom>
                <a:ln w="19050">
                  <a:solidFill>
                    <a:srgbClr val="D16D3B"/>
                  </a:solidFill>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859BAB6C-59DC-FAA5-CA96-6BBB8C3327B1}"/>
                    </a:ext>
                  </a:extLst>
                </p:cNvPr>
                <p:cNvCxnSpPr>
                  <a:cxnSpLocks/>
                </p:cNvCxnSpPr>
                <p:nvPr/>
              </p:nvCxnSpPr>
              <p:spPr>
                <a:xfrm>
                  <a:off x="4802819" y="3547262"/>
                  <a:ext cx="1664859" cy="0"/>
                </a:xfrm>
                <a:prstGeom prst="straightConnector1">
                  <a:avLst/>
                </a:prstGeom>
                <a:ln w="19050">
                  <a:solidFill>
                    <a:srgbClr val="D16D3B"/>
                  </a:solidFill>
                  <a:tailEnd type="triangle"/>
                </a:ln>
              </p:spPr>
              <p:style>
                <a:lnRef idx="1">
                  <a:schemeClr val="accent1"/>
                </a:lnRef>
                <a:fillRef idx="0">
                  <a:schemeClr val="accent1"/>
                </a:fillRef>
                <a:effectRef idx="0">
                  <a:schemeClr val="accent1"/>
                </a:effectRef>
                <a:fontRef idx="minor">
                  <a:schemeClr val="tx1"/>
                </a:fontRef>
              </p:style>
            </p:cxnSp>
            <p:sp>
              <p:nvSpPr>
                <p:cNvPr id="32" name="Cilindro 31">
                  <a:extLst>
                    <a:ext uri="{FF2B5EF4-FFF2-40B4-BE49-F238E27FC236}">
                      <a16:creationId xmlns:a16="http://schemas.microsoft.com/office/drawing/2014/main" id="{EAB4A4E5-46BE-F20D-E097-DAE65EEA8455}"/>
                    </a:ext>
                  </a:extLst>
                </p:cNvPr>
                <p:cNvSpPr/>
                <p:nvPr/>
              </p:nvSpPr>
              <p:spPr>
                <a:xfrm>
                  <a:off x="6431965" y="3273402"/>
                  <a:ext cx="506310" cy="471280"/>
                </a:xfrm>
                <a:prstGeom prst="can">
                  <a:avLst/>
                </a:prstGeom>
                <a:solidFill>
                  <a:schemeClr val="bg2">
                    <a:lumMod val="50000"/>
                  </a:schemeClr>
                </a:solidFill>
                <a:ln w="3175">
                  <a:solidFill>
                    <a:srgbClr val="2F3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75" dirty="0">
                      <a:solidFill>
                        <a:srgbClr val="FFFFFF"/>
                      </a:solidFill>
                      <a:latin typeface="Arial" panose="020B0604020202020204"/>
                    </a:rPr>
                    <a:t>AD</a:t>
                  </a:r>
                </a:p>
              </p:txBody>
            </p:sp>
            <p:cxnSp>
              <p:nvCxnSpPr>
                <p:cNvPr id="33" name="Connettore 1 31">
                  <a:extLst>
                    <a:ext uri="{FF2B5EF4-FFF2-40B4-BE49-F238E27FC236}">
                      <a16:creationId xmlns:a16="http://schemas.microsoft.com/office/drawing/2014/main" id="{02ED4498-2637-A2F4-390C-3A9354C415DF}"/>
                    </a:ext>
                  </a:extLst>
                </p:cNvPr>
                <p:cNvCxnSpPr>
                  <a:cxnSpLocks/>
                </p:cNvCxnSpPr>
                <p:nvPr/>
              </p:nvCxnSpPr>
              <p:spPr bwMode="auto">
                <a:xfrm flipH="1">
                  <a:off x="4373998" y="4057467"/>
                  <a:ext cx="2310570"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AD5FDB0B-80ED-73D1-6DFF-888B4070F759}"/>
                    </a:ext>
                  </a:extLst>
                </p:cNvPr>
                <p:cNvCxnSpPr>
                  <a:cxnSpLocks/>
                </p:cNvCxnSpPr>
                <p:nvPr/>
              </p:nvCxnSpPr>
              <p:spPr bwMode="auto">
                <a:xfrm flipV="1">
                  <a:off x="4373998" y="2951669"/>
                  <a:ext cx="0" cy="1121023"/>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7" name="Connettore 4 5">
              <a:extLst>
                <a:ext uri="{FF2B5EF4-FFF2-40B4-BE49-F238E27FC236}">
                  <a16:creationId xmlns:a16="http://schemas.microsoft.com/office/drawing/2014/main" id="{5B083297-21DB-C688-98EE-31DA4D07A7AC}"/>
                </a:ext>
              </a:extLst>
            </p:cNvPr>
            <p:cNvCxnSpPr>
              <a:stCxn id="32" idx="3"/>
            </p:cNvCxnSpPr>
            <p:nvPr/>
          </p:nvCxnSpPr>
          <p:spPr bwMode="auto">
            <a:xfrm rot="16200000" flipH="1">
              <a:off x="4905413" y="2527243"/>
              <a:ext cx="531297" cy="1011580"/>
            </a:xfrm>
            <a:prstGeom prst="bentConnector2">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CD3C547C-0A40-73A8-2BBF-B473D51A18C3}"/>
                </a:ext>
              </a:extLst>
            </p:cNvPr>
            <p:cNvSpPr txBox="1"/>
            <p:nvPr/>
          </p:nvSpPr>
          <p:spPr bwMode="auto">
            <a:xfrm>
              <a:off x="3080401" y="2803318"/>
              <a:ext cx="1698528" cy="246221"/>
            </a:xfrm>
            <a:prstGeom prst="rect">
              <a:avLst/>
            </a:prstGeom>
            <a:noFill/>
          </p:spPr>
          <p:txBody>
            <a:bodyPr wrap="square" rtlCol="0">
              <a:spAutoFit/>
            </a:bodyPr>
            <a:lstStyle/>
            <a:p>
              <a:r>
                <a:rPr lang="it-IT" sz="600" dirty="0">
                  <a:solidFill>
                    <a:srgbClr val="2F314D"/>
                  </a:solidFill>
                  <a:latin typeface="Arial" panose="020B0604020202020204"/>
                </a:rPr>
                <a:t>Return Liquid </a:t>
              </a:r>
              <a:r>
                <a:rPr lang="it-IT" sz="600" dirty="0" err="1">
                  <a:solidFill>
                    <a:srgbClr val="2F314D"/>
                  </a:solidFill>
                  <a:latin typeface="Arial" panose="020B0604020202020204"/>
                </a:rPr>
                <a:t>Digestate</a:t>
              </a:r>
              <a:endParaRPr lang="it-IT" sz="600" dirty="0">
                <a:solidFill>
                  <a:srgbClr val="2F314D"/>
                </a:solidFill>
                <a:latin typeface="Arial" panose="020B0604020202020204"/>
              </a:endParaRPr>
            </a:p>
          </p:txBody>
        </p:sp>
        <p:sp>
          <p:nvSpPr>
            <p:cNvPr id="9" name="CasellaDiTesto 8">
              <a:extLst>
                <a:ext uri="{FF2B5EF4-FFF2-40B4-BE49-F238E27FC236}">
                  <a16:creationId xmlns:a16="http://schemas.microsoft.com/office/drawing/2014/main" id="{67D40DB3-52EE-593B-EDBA-330BEFED0DBF}"/>
                </a:ext>
              </a:extLst>
            </p:cNvPr>
            <p:cNvSpPr txBox="1"/>
            <p:nvPr/>
          </p:nvSpPr>
          <p:spPr bwMode="auto">
            <a:xfrm>
              <a:off x="4653001" y="3021314"/>
              <a:ext cx="1293607" cy="276999"/>
            </a:xfrm>
            <a:prstGeom prst="rect">
              <a:avLst/>
            </a:prstGeom>
            <a:noFill/>
          </p:spPr>
          <p:txBody>
            <a:bodyPr wrap="square" rtlCol="0">
              <a:spAutoFit/>
            </a:bodyPr>
            <a:lstStyle/>
            <a:p>
              <a:r>
                <a:rPr lang="it-IT" sz="600" dirty="0" err="1">
                  <a:solidFill>
                    <a:srgbClr val="2F314D"/>
                  </a:solidFill>
                  <a:latin typeface="Arial" panose="020B0604020202020204"/>
                </a:rPr>
                <a:t>Sludge</a:t>
              </a:r>
              <a:r>
                <a:rPr lang="it-IT" sz="750" dirty="0">
                  <a:solidFill>
                    <a:srgbClr val="2F314D"/>
                  </a:solidFill>
                  <a:latin typeface="Arial" panose="020B0604020202020204"/>
                </a:rPr>
                <a:t> </a:t>
              </a:r>
              <a:r>
                <a:rPr lang="it-IT" sz="600" dirty="0" err="1">
                  <a:solidFill>
                    <a:srgbClr val="2F314D"/>
                  </a:solidFill>
                  <a:latin typeface="Arial" panose="020B0604020202020204"/>
                </a:rPr>
                <a:t>Disposal</a:t>
              </a:r>
              <a:endParaRPr lang="it-IT" sz="600" dirty="0">
                <a:solidFill>
                  <a:srgbClr val="2F314D"/>
                </a:solidFill>
                <a:latin typeface="Arial" panose="020B0604020202020204"/>
              </a:endParaRPr>
            </a:p>
          </p:txBody>
        </p:sp>
        <p:sp>
          <p:nvSpPr>
            <p:cNvPr id="10" name="CasellaDiTesto 9">
              <a:extLst>
                <a:ext uri="{FF2B5EF4-FFF2-40B4-BE49-F238E27FC236}">
                  <a16:creationId xmlns:a16="http://schemas.microsoft.com/office/drawing/2014/main" id="{0D7728DB-2403-7D36-62A9-830CC9B1C5C8}"/>
                </a:ext>
              </a:extLst>
            </p:cNvPr>
            <p:cNvSpPr txBox="1"/>
            <p:nvPr/>
          </p:nvSpPr>
          <p:spPr bwMode="auto">
            <a:xfrm>
              <a:off x="3323859" y="2371971"/>
              <a:ext cx="1242575" cy="246221"/>
            </a:xfrm>
            <a:prstGeom prst="rect">
              <a:avLst/>
            </a:prstGeom>
            <a:noFill/>
          </p:spPr>
          <p:txBody>
            <a:bodyPr wrap="square" rtlCol="0">
              <a:spAutoFit/>
            </a:bodyPr>
            <a:lstStyle/>
            <a:p>
              <a:r>
                <a:rPr lang="it-IT" sz="600" dirty="0">
                  <a:solidFill>
                    <a:srgbClr val="2F314D"/>
                  </a:solidFill>
                  <a:latin typeface="Arial" panose="020B0604020202020204"/>
                </a:rPr>
                <a:t>Waste Active </a:t>
              </a:r>
              <a:r>
                <a:rPr lang="it-IT" sz="600" dirty="0" err="1">
                  <a:solidFill>
                    <a:srgbClr val="2F314D"/>
                  </a:solidFill>
                  <a:latin typeface="Arial" panose="020B0604020202020204"/>
                </a:rPr>
                <a:t>Sludge</a:t>
              </a:r>
              <a:endParaRPr lang="it-IT" sz="600" dirty="0">
                <a:solidFill>
                  <a:srgbClr val="2F314D"/>
                </a:solidFill>
                <a:latin typeface="Arial" panose="020B0604020202020204"/>
              </a:endParaRPr>
            </a:p>
          </p:txBody>
        </p:sp>
        <p:sp>
          <p:nvSpPr>
            <p:cNvPr id="11" name="CasellaDiTesto 10">
              <a:extLst>
                <a:ext uri="{FF2B5EF4-FFF2-40B4-BE49-F238E27FC236}">
                  <a16:creationId xmlns:a16="http://schemas.microsoft.com/office/drawing/2014/main" id="{C926B3DE-0044-CE53-C198-4A33BABC4EF8}"/>
                </a:ext>
              </a:extLst>
            </p:cNvPr>
            <p:cNvSpPr txBox="1"/>
            <p:nvPr/>
          </p:nvSpPr>
          <p:spPr bwMode="auto">
            <a:xfrm>
              <a:off x="1842281" y="1783769"/>
              <a:ext cx="604235" cy="246221"/>
            </a:xfrm>
            <a:prstGeom prst="rect">
              <a:avLst/>
            </a:prstGeom>
            <a:noFill/>
          </p:spPr>
          <p:txBody>
            <a:bodyPr wrap="square" rtlCol="0">
              <a:spAutoFit/>
            </a:bodyPr>
            <a:lstStyle/>
            <a:p>
              <a:r>
                <a:rPr lang="it-IT" sz="600" dirty="0" err="1">
                  <a:solidFill>
                    <a:srgbClr val="2F314D"/>
                  </a:solidFill>
                  <a:latin typeface="Arial" panose="020B0604020202020204"/>
                </a:rPr>
                <a:t>Influent</a:t>
              </a:r>
              <a:endParaRPr lang="it-IT" sz="600" dirty="0">
                <a:solidFill>
                  <a:srgbClr val="2F314D"/>
                </a:solidFill>
                <a:latin typeface="Arial" panose="020B0604020202020204"/>
              </a:endParaRPr>
            </a:p>
          </p:txBody>
        </p:sp>
        <p:sp>
          <p:nvSpPr>
            <p:cNvPr id="12" name="CasellaDiTesto 11">
              <a:extLst>
                <a:ext uri="{FF2B5EF4-FFF2-40B4-BE49-F238E27FC236}">
                  <a16:creationId xmlns:a16="http://schemas.microsoft.com/office/drawing/2014/main" id="{8A20B6F2-3860-EFB3-6ACD-278E0E114F6E}"/>
                </a:ext>
              </a:extLst>
            </p:cNvPr>
            <p:cNvSpPr txBox="1"/>
            <p:nvPr/>
          </p:nvSpPr>
          <p:spPr bwMode="auto">
            <a:xfrm>
              <a:off x="4615631" y="1732339"/>
              <a:ext cx="604235" cy="246221"/>
            </a:xfrm>
            <a:prstGeom prst="rect">
              <a:avLst/>
            </a:prstGeom>
            <a:noFill/>
          </p:spPr>
          <p:txBody>
            <a:bodyPr wrap="square" rtlCol="0">
              <a:spAutoFit/>
            </a:bodyPr>
            <a:lstStyle/>
            <a:p>
              <a:r>
                <a:rPr lang="it-IT" sz="600" dirty="0" err="1">
                  <a:solidFill>
                    <a:srgbClr val="2F314D"/>
                  </a:solidFill>
                  <a:latin typeface="Arial" panose="020B0604020202020204"/>
                </a:rPr>
                <a:t>Effluent</a:t>
              </a:r>
              <a:endParaRPr lang="it-IT" sz="600" dirty="0">
                <a:solidFill>
                  <a:srgbClr val="2F314D"/>
                </a:solidFill>
                <a:latin typeface="Arial" panose="020B0604020202020204"/>
              </a:endParaRPr>
            </a:p>
          </p:txBody>
        </p:sp>
        <p:sp>
          <p:nvSpPr>
            <p:cNvPr id="13" name="Fumetto 4 11">
              <a:extLst>
                <a:ext uri="{FF2B5EF4-FFF2-40B4-BE49-F238E27FC236}">
                  <a16:creationId xmlns:a16="http://schemas.microsoft.com/office/drawing/2014/main" id="{9C1CEAD2-1864-E774-7831-C333D134213F}"/>
                </a:ext>
              </a:extLst>
            </p:cNvPr>
            <p:cNvSpPr/>
            <p:nvPr/>
          </p:nvSpPr>
          <p:spPr bwMode="auto">
            <a:xfrm>
              <a:off x="3064052" y="1344558"/>
              <a:ext cx="660816" cy="389570"/>
            </a:xfrm>
            <a:prstGeom prst="cloudCallout">
              <a:avLst/>
            </a:prstGeom>
            <a:noFill/>
            <a:ln w="15875">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FFFFFF"/>
                </a:solidFill>
                <a:latin typeface="Arial" panose="020B0604020202020204"/>
              </a:endParaRPr>
            </a:p>
          </p:txBody>
        </p:sp>
        <p:sp>
          <p:nvSpPr>
            <p:cNvPr id="14" name="Fumetto 4 12">
              <a:extLst>
                <a:ext uri="{FF2B5EF4-FFF2-40B4-BE49-F238E27FC236}">
                  <a16:creationId xmlns:a16="http://schemas.microsoft.com/office/drawing/2014/main" id="{1C4E2A57-299D-D1F8-9FD1-ED5B5F90157A}"/>
                </a:ext>
              </a:extLst>
            </p:cNvPr>
            <p:cNvSpPr/>
            <p:nvPr/>
          </p:nvSpPr>
          <p:spPr bwMode="auto">
            <a:xfrm>
              <a:off x="4692863" y="2136380"/>
              <a:ext cx="660816" cy="389570"/>
            </a:xfrm>
            <a:prstGeom prst="cloudCallout">
              <a:avLst/>
            </a:prstGeom>
            <a:noFill/>
            <a:ln w="15875">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dirty="0">
                <a:solidFill>
                  <a:srgbClr val="FFFFFF"/>
                </a:solidFill>
                <a:latin typeface="Arial" panose="020B0604020202020204"/>
              </a:endParaRPr>
            </a:p>
          </p:txBody>
        </p:sp>
        <p:pic>
          <p:nvPicPr>
            <p:cNvPr id="15" name="Immagine 14">
              <a:extLst>
                <a:ext uri="{FF2B5EF4-FFF2-40B4-BE49-F238E27FC236}">
                  <a16:creationId xmlns:a16="http://schemas.microsoft.com/office/drawing/2014/main" id="{615FF78A-A34C-A3B2-4835-EAE4E7DF34A8}"/>
                </a:ext>
              </a:extLst>
            </p:cNvPr>
            <p:cNvPicPr>
              <a:picLocks noChangeAspect="1"/>
            </p:cNvPicPr>
            <p:nvPr/>
          </p:nvPicPr>
          <p:blipFill>
            <a:blip r:embed="rId2"/>
            <a:stretch>
              <a:fillRect/>
            </a:stretch>
          </p:blipFill>
          <p:spPr>
            <a:xfrm rot="20506186">
              <a:off x="5925722" y="2365014"/>
              <a:ext cx="850049" cy="774602"/>
            </a:xfrm>
            <a:prstGeom prst="rect">
              <a:avLst/>
            </a:prstGeom>
          </p:spPr>
        </p:pic>
        <p:cxnSp>
          <p:nvCxnSpPr>
            <p:cNvPr id="16" name="Connettore 4 14">
              <a:extLst>
                <a:ext uri="{FF2B5EF4-FFF2-40B4-BE49-F238E27FC236}">
                  <a16:creationId xmlns:a16="http://schemas.microsoft.com/office/drawing/2014/main" id="{9A72AD90-D400-D18C-729C-E01922714F94}"/>
                </a:ext>
              </a:extLst>
            </p:cNvPr>
            <p:cNvCxnSpPr>
              <a:stCxn id="27" idx="3"/>
            </p:cNvCxnSpPr>
            <p:nvPr/>
          </p:nvCxnSpPr>
          <p:spPr bwMode="auto">
            <a:xfrm>
              <a:off x="4515642" y="2004628"/>
              <a:ext cx="1555507" cy="768813"/>
            </a:xfrm>
            <a:prstGeom prst="bentConnector3">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F2EFCEF4-5C71-5189-90E5-87B36F015761}"/>
                </a:ext>
              </a:extLst>
            </p:cNvPr>
            <p:cNvSpPr txBox="1"/>
            <p:nvPr/>
          </p:nvSpPr>
          <p:spPr>
            <a:xfrm>
              <a:off x="6291233" y="2808265"/>
              <a:ext cx="488183" cy="246221"/>
            </a:xfrm>
            <a:prstGeom prst="rect">
              <a:avLst/>
            </a:prstGeom>
            <a:noFill/>
          </p:spPr>
          <p:txBody>
            <a:bodyPr wrap="square" rtlCol="0">
              <a:spAutoFit/>
            </a:bodyPr>
            <a:lstStyle/>
            <a:p>
              <a:r>
                <a:rPr lang="it-IT" sz="600" b="1" dirty="0">
                  <a:solidFill>
                    <a:srgbClr val="FFFFFF"/>
                  </a:solidFill>
                  <a:latin typeface="Arial" panose="020B0604020202020204"/>
                </a:rPr>
                <a:t>Sea</a:t>
              </a:r>
            </a:p>
          </p:txBody>
        </p:sp>
        <p:grpSp>
          <p:nvGrpSpPr>
            <p:cNvPr id="18" name="Gruppo 17">
              <a:extLst>
                <a:ext uri="{FF2B5EF4-FFF2-40B4-BE49-F238E27FC236}">
                  <a16:creationId xmlns:a16="http://schemas.microsoft.com/office/drawing/2014/main" id="{8263832F-83EA-FFF3-EFDA-31E50DC6AB04}"/>
                </a:ext>
              </a:extLst>
            </p:cNvPr>
            <p:cNvGrpSpPr/>
            <p:nvPr/>
          </p:nvGrpSpPr>
          <p:grpSpPr>
            <a:xfrm>
              <a:off x="839416" y="1218823"/>
              <a:ext cx="990851" cy="1321316"/>
              <a:chOff x="180983" y="2551419"/>
              <a:chExt cx="1811833" cy="2416097"/>
            </a:xfrm>
          </p:grpSpPr>
          <p:grpSp>
            <p:nvGrpSpPr>
              <p:cNvPr id="21" name="Gruppo 20">
                <a:extLst>
                  <a:ext uri="{FF2B5EF4-FFF2-40B4-BE49-F238E27FC236}">
                    <a16:creationId xmlns:a16="http://schemas.microsoft.com/office/drawing/2014/main" id="{6AA1F0AD-2C45-AC28-54A5-AE0118ED1A1B}"/>
                  </a:ext>
                </a:extLst>
              </p:cNvPr>
              <p:cNvGrpSpPr/>
              <p:nvPr/>
            </p:nvGrpSpPr>
            <p:grpSpPr>
              <a:xfrm>
                <a:off x="180983" y="2551419"/>
                <a:ext cx="1811833" cy="2416097"/>
                <a:chOff x="193572" y="889476"/>
                <a:chExt cx="1811833" cy="2416097"/>
              </a:xfrm>
            </p:grpSpPr>
            <p:cxnSp>
              <p:nvCxnSpPr>
                <p:cNvPr id="23" name="Connettore 2 22">
                  <a:extLst>
                    <a:ext uri="{FF2B5EF4-FFF2-40B4-BE49-F238E27FC236}">
                      <a16:creationId xmlns:a16="http://schemas.microsoft.com/office/drawing/2014/main" id="{15CD4F30-E9CB-C4E0-CB91-DE5F25433C7B}"/>
                    </a:ext>
                  </a:extLst>
                </p:cNvPr>
                <p:cNvCxnSpPr/>
                <p:nvPr/>
              </p:nvCxnSpPr>
              <p:spPr>
                <a:xfrm>
                  <a:off x="1154274" y="1886955"/>
                  <a:ext cx="851131" cy="468000"/>
                </a:xfrm>
                <a:prstGeom prst="straightConnector1">
                  <a:avLst/>
                </a:prstGeom>
                <a:ln w="19050">
                  <a:solidFill>
                    <a:srgbClr val="2F314D"/>
                  </a:solidFill>
                  <a:tailEnd type="triangle"/>
                </a:ln>
              </p:spPr>
              <p:style>
                <a:lnRef idx="1">
                  <a:schemeClr val="accent1"/>
                </a:lnRef>
                <a:fillRef idx="0">
                  <a:schemeClr val="accent1"/>
                </a:fillRef>
                <a:effectRef idx="0">
                  <a:schemeClr val="accent1"/>
                </a:effectRef>
                <a:fontRef idx="minor">
                  <a:schemeClr val="tx1"/>
                </a:fontRef>
              </p:style>
            </p:cxnSp>
            <p:pic>
              <p:nvPicPr>
                <p:cNvPr id="24" name="Immagine 23">
                  <a:extLst>
                    <a:ext uri="{FF2B5EF4-FFF2-40B4-BE49-F238E27FC236}">
                      <a16:creationId xmlns:a16="http://schemas.microsoft.com/office/drawing/2014/main" id="{61C42356-C1D7-1786-E81E-57042CBEEECC}"/>
                    </a:ext>
                  </a:extLst>
                </p:cNvPr>
                <p:cNvPicPr>
                  <a:picLocks noChangeAspect="1"/>
                </p:cNvPicPr>
                <p:nvPr/>
              </p:nvPicPr>
              <p:blipFill>
                <a:blip r:embed="rId3"/>
                <a:stretch>
                  <a:fillRect/>
                </a:stretch>
              </p:blipFill>
              <p:spPr>
                <a:xfrm>
                  <a:off x="193572" y="889476"/>
                  <a:ext cx="1516511" cy="1205811"/>
                </a:xfrm>
                <a:prstGeom prst="rect">
                  <a:avLst/>
                </a:prstGeom>
              </p:spPr>
            </p:pic>
            <p:cxnSp>
              <p:nvCxnSpPr>
                <p:cNvPr id="25" name="Connettore 2 24">
                  <a:extLst>
                    <a:ext uri="{FF2B5EF4-FFF2-40B4-BE49-F238E27FC236}">
                      <a16:creationId xmlns:a16="http://schemas.microsoft.com/office/drawing/2014/main" id="{08A464A8-8CDB-9DC4-40EB-C58E018F0630}"/>
                    </a:ext>
                  </a:extLst>
                </p:cNvPr>
                <p:cNvCxnSpPr/>
                <p:nvPr/>
              </p:nvCxnSpPr>
              <p:spPr>
                <a:xfrm flipV="1">
                  <a:off x="983432" y="2348880"/>
                  <a:ext cx="1021155" cy="878859"/>
                </a:xfrm>
                <a:prstGeom prst="straightConnector1">
                  <a:avLst/>
                </a:prstGeom>
                <a:ln w="19050">
                  <a:solidFill>
                    <a:srgbClr val="2F314D"/>
                  </a:solidFill>
                  <a:tailEnd type="triangle"/>
                </a:ln>
              </p:spPr>
              <p:style>
                <a:lnRef idx="1">
                  <a:schemeClr val="accent1"/>
                </a:lnRef>
                <a:fillRef idx="0">
                  <a:schemeClr val="accent1"/>
                </a:fillRef>
                <a:effectRef idx="0">
                  <a:schemeClr val="accent1"/>
                </a:effectRef>
                <a:fontRef idx="minor">
                  <a:schemeClr val="tx1"/>
                </a:fontRef>
              </p:style>
            </p:cxnSp>
            <p:pic>
              <p:nvPicPr>
                <p:cNvPr id="26" name="Immagine 25">
                  <a:extLst>
                    <a:ext uri="{FF2B5EF4-FFF2-40B4-BE49-F238E27FC236}">
                      <a16:creationId xmlns:a16="http://schemas.microsoft.com/office/drawing/2014/main" id="{E60EBF3F-158F-F46C-21C4-0ED7CCFDA84E}"/>
                    </a:ext>
                  </a:extLst>
                </p:cNvPr>
                <p:cNvPicPr>
                  <a:picLocks noChangeAspect="1"/>
                </p:cNvPicPr>
                <p:nvPr/>
              </p:nvPicPr>
              <p:blipFill>
                <a:blip r:embed="rId4"/>
                <a:stretch>
                  <a:fillRect/>
                </a:stretch>
              </p:blipFill>
              <p:spPr>
                <a:xfrm>
                  <a:off x="755515" y="2799718"/>
                  <a:ext cx="799166" cy="505855"/>
                </a:xfrm>
                <a:prstGeom prst="rect">
                  <a:avLst/>
                </a:prstGeom>
              </p:spPr>
            </p:pic>
          </p:grpSp>
          <p:sp>
            <p:nvSpPr>
              <p:cNvPr id="22" name="CasellaDiTesto 21">
                <a:extLst>
                  <a:ext uri="{FF2B5EF4-FFF2-40B4-BE49-F238E27FC236}">
                    <a16:creationId xmlns:a16="http://schemas.microsoft.com/office/drawing/2014/main" id="{E9C2BF27-0217-8DA0-81BE-A4EBFBF0CF4C}"/>
                  </a:ext>
                </a:extLst>
              </p:cNvPr>
              <p:cNvSpPr txBox="1"/>
              <p:nvPr/>
            </p:nvSpPr>
            <p:spPr bwMode="auto">
              <a:xfrm>
                <a:off x="462301" y="3850411"/>
                <a:ext cx="1079791" cy="900458"/>
              </a:xfrm>
              <a:prstGeom prst="rect">
                <a:avLst/>
              </a:prstGeom>
              <a:noFill/>
            </p:spPr>
            <p:txBody>
              <a:bodyPr wrap="square" rtlCol="0">
                <a:spAutoFit/>
              </a:bodyPr>
              <a:lstStyle/>
              <a:p>
                <a:r>
                  <a:rPr lang="it-IT" sz="600" dirty="0" err="1">
                    <a:solidFill>
                      <a:srgbClr val="2F314D"/>
                    </a:solidFill>
                    <a:latin typeface="Arial" panose="020B0604020202020204"/>
                  </a:rPr>
                  <a:t>Sewage</a:t>
                </a:r>
                <a:r>
                  <a:rPr lang="it-IT" sz="600" dirty="0">
                    <a:solidFill>
                      <a:srgbClr val="2F314D"/>
                    </a:solidFill>
                    <a:latin typeface="Arial" panose="020B0604020202020204"/>
                  </a:rPr>
                  <a:t> System</a:t>
                </a:r>
              </a:p>
            </p:txBody>
          </p:sp>
        </p:grpSp>
        <p:sp>
          <p:nvSpPr>
            <p:cNvPr id="19" name="CasellaDiTesto 18">
              <a:extLst>
                <a:ext uri="{FF2B5EF4-FFF2-40B4-BE49-F238E27FC236}">
                  <a16:creationId xmlns:a16="http://schemas.microsoft.com/office/drawing/2014/main" id="{54D26639-971B-4AC0-5547-0A3C00438860}"/>
                </a:ext>
              </a:extLst>
            </p:cNvPr>
            <p:cNvSpPr txBox="1"/>
            <p:nvPr/>
          </p:nvSpPr>
          <p:spPr>
            <a:xfrm>
              <a:off x="4796612" y="2211023"/>
              <a:ext cx="551861" cy="246221"/>
            </a:xfrm>
            <a:prstGeom prst="rect">
              <a:avLst/>
            </a:prstGeom>
            <a:noFill/>
          </p:spPr>
          <p:txBody>
            <a:bodyPr wrap="none" rtlCol="0">
              <a:spAutoFit/>
            </a:bodyPr>
            <a:lstStyle/>
            <a:p>
              <a:r>
                <a:rPr lang="it-IT" sz="600" dirty="0">
                  <a:solidFill>
                    <a:srgbClr val="60B33F">
                      <a:lumMod val="50000"/>
                    </a:srgbClr>
                  </a:solidFill>
                  <a:latin typeface="Arial" panose="020B0604020202020204"/>
                </a:rPr>
                <a:t>biogas</a:t>
              </a:r>
            </a:p>
          </p:txBody>
        </p:sp>
        <p:sp>
          <p:nvSpPr>
            <p:cNvPr id="20" name="CasellaDiTesto 19">
              <a:extLst>
                <a:ext uri="{FF2B5EF4-FFF2-40B4-BE49-F238E27FC236}">
                  <a16:creationId xmlns:a16="http://schemas.microsoft.com/office/drawing/2014/main" id="{5EF5CC5D-D375-7C97-C52B-D61DE0FD9BCD}"/>
                </a:ext>
              </a:extLst>
            </p:cNvPr>
            <p:cNvSpPr txBox="1"/>
            <p:nvPr/>
          </p:nvSpPr>
          <p:spPr bwMode="auto">
            <a:xfrm>
              <a:off x="3199756" y="1447798"/>
              <a:ext cx="579645" cy="246221"/>
            </a:xfrm>
            <a:prstGeom prst="rect">
              <a:avLst/>
            </a:prstGeom>
            <a:noFill/>
          </p:spPr>
          <p:txBody>
            <a:bodyPr wrap="none" rtlCol="0">
              <a:spAutoFit/>
            </a:bodyPr>
            <a:lstStyle/>
            <a:p>
              <a:r>
                <a:rPr lang="it-IT" sz="600" dirty="0">
                  <a:solidFill>
                    <a:srgbClr val="35B8EC">
                      <a:lumMod val="50000"/>
                    </a:srgbClr>
                  </a:solidFill>
                  <a:latin typeface="Arial" panose="020B0604020202020204"/>
                </a:rPr>
                <a:t>N</a:t>
              </a:r>
              <a:r>
                <a:rPr lang="it-IT" sz="600" baseline="-25000" dirty="0">
                  <a:solidFill>
                    <a:srgbClr val="35B8EC">
                      <a:lumMod val="50000"/>
                    </a:srgbClr>
                  </a:solidFill>
                  <a:latin typeface="Arial" panose="020B0604020202020204"/>
                </a:rPr>
                <a:t>2</a:t>
              </a:r>
              <a:r>
                <a:rPr lang="it-IT" sz="600" dirty="0">
                  <a:solidFill>
                    <a:srgbClr val="35B8EC">
                      <a:lumMod val="50000"/>
                    </a:srgbClr>
                  </a:solidFill>
                  <a:latin typeface="Arial" panose="020B0604020202020204"/>
                </a:rPr>
                <a:t> N</a:t>
              </a:r>
              <a:r>
                <a:rPr lang="it-IT" sz="600" baseline="-25000" dirty="0">
                  <a:solidFill>
                    <a:srgbClr val="35B8EC">
                      <a:lumMod val="50000"/>
                    </a:srgbClr>
                  </a:solidFill>
                  <a:latin typeface="Arial" panose="020B0604020202020204"/>
                </a:rPr>
                <a:t>2</a:t>
              </a:r>
              <a:r>
                <a:rPr lang="it-IT" sz="600" dirty="0">
                  <a:solidFill>
                    <a:srgbClr val="35B8EC">
                      <a:lumMod val="50000"/>
                    </a:srgbClr>
                  </a:solidFill>
                  <a:latin typeface="Arial" panose="020B0604020202020204"/>
                </a:rPr>
                <a:t>O</a:t>
              </a:r>
            </a:p>
          </p:txBody>
        </p:sp>
      </p:grpSp>
      <p:sp>
        <p:nvSpPr>
          <p:cNvPr id="35" name="Titel 2">
            <a:extLst>
              <a:ext uri="{FF2B5EF4-FFF2-40B4-BE49-F238E27FC236}">
                <a16:creationId xmlns:a16="http://schemas.microsoft.com/office/drawing/2014/main" id="{8841C7B9-330E-B89A-7836-6961883FE4F4}"/>
              </a:ext>
            </a:extLst>
          </p:cNvPr>
          <p:cNvSpPr>
            <a:spLocks noGrp="1"/>
          </p:cNvSpPr>
          <p:nvPr>
            <p:ph type="title"/>
          </p:nvPr>
        </p:nvSpPr>
        <p:spPr bwMode="auto">
          <a:xfrm>
            <a:off x="400109" y="565012"/>
            <a:ext cx="9858430" cy="360040"/>
          </a:xfrm>
        </p:spPr>
        <p:txBody>
          <a:bodyPr wrap="square">
            <a:spAutoFit/>
          </a:bodyPr>
          <a:lstStyle/>
          <a:p>
            <a:r>
              <a:rPr lang="de-DE" dirty="0">
                <a:solidFill>
                  <a:srgbClr val="35B8EC">
                    <a:lumMod val="50000"/>
                  </a:srgbClr>
                </a:solidFill>
                <a:latin typeface="Arial" panose="020B0604020202020204"/>
                <a:ea typeface="+mn-ea"/>
                <a:cs typeface="+mn-cs"/>
              </a:rPr>
              <a:t>THE STRATEGIC TOOLS  - DIGITAL SOLUTIONS - WHY</a:t>
            </a:r>
          </a:p>
        </p:txBody>
      </p:sp>
      <p:grpSp>
        <p:nvGrpSpPr>
          <p:cNvPr id="36" name="Gruppo 35">
            <a:extLst>
              <a:ext uri="{FF2B5EF4-FFF2-40B4-BE49-F238E27FC236}">
                <a16:creationId xmlns:a16="http://schemas.microsoft.com/office/drawing/2014/main" id="{912BA959-8593-A459-05FF-0A30759A2E9D}"/>
              </a:ext>
            </a:extLst>
          </p:cNvPr>
          <p:cNvGrpSpPr/>
          <p:nvPr/>
        </p:nvGrpSpPr>
        <p:grpSpPr>
          <a:xfrm>
            <a:off x="2052010" y="1525936"/>
            <a:ext cx="5052103" cy="3656214"/>
            <a:chOff x="230831" y="1208847"/>
            <a:chExt cx="5052103" cy="3656214"/>
          </a:xfrm>
        </p:grpSpPr>
        <p:grpSp>
          <p:nvGrpSpPr>
            <p:cNvPr id="37" name="Gruppo 36">
              <a:extLst>
                <a:ext uri="{FF2B5EF4-FFF2-40B4-BE49-F238E27FC236}">
                  <a16:creationId xmlns:a16="http://schemas.microsoft.com/office/drawing/2014/main" id="{503E8AB4-549C-3F64-7AE8-536768118B3B}"/>
                </a:ext>
              </a:extLst>
            </p:cNvPr>
            <p:cNvGrpSpPr/>
            <p:nvPr/>
          </p:nvGrpSpPr>
          <p:grpSpPr>
            <a:xfrm>
              <a:off x="3390768" y="1217202"/>
              <a:ext cx="1892166" cy="553998"/>
              <a:chOff x="3488953" y="1284440"/>
              <a:chExt cx="1892166" cy="553998"/>
            </a:xfrm>
          </p:grpSpPr>
          <p:sp>
            <p:nvSpPr>
              <p:cNvPr id="52" name="Rettangolo 51">
                <a:extLst>
                  <a:ext uri="{FF2B5EF4-FFF2-40B4-BE49-F238E27FC236}">
                    <a16:creationId xmlns:a16="http://schemas.microsoft.com/office/drawing/2014/main" id="{B9B15029-5039-2F40-A78C-01A7E4629739}"/>
                  </a:ext>
                </a:extLst>
              </p:cNvPr>
              <p:cNvSpPr/>
              <p:nvPr/>
            </p:nvSpPr>
            <p:spPr>
              <a:xfrm>
                <a:off x="3488953" y="1284440"/>
                <a:ext cx="1892166" cy="553998"/>
              </a:xfrm>
              <a:prstGeom prst="rect">
                <a:avLst/>
              </a:prstGeom>
            </p:spPr>
            <p:txBody>
              <a:bodyPr wrap="square">
                <a:spAutoFit/>
              </a:bodyPr>
              <a:lstStyle/>
              <a:p>
                <a:pPr marL="285750" indent="-285750">
                  <a:buFont typeface="Wingdings" panose="05000000000000000000" pitchFamily="2" charset="2"/>
                  <a:buChar char="v"/>
                </a:pPr>
                <a:r>
                  <a:rPr lang="en-GB" sz="1000" i="1" dirty="0">
                    <a:solidFill>
                      <a:srgbClr val="C00000"/>
                    </a:solidFill>
                    <a:latin typeface="Arial" panose="020B0604020202020204"/>
                  </a:rPr>
                  <a:t>Building</a:t>
                </a:r>
                <a:r>
                  <a:rPr lang="en-GB" sz="1000" dirty="0">
                    <a:solidFill>
                      <a:srgbClr val="2F314D"/>
                    </a:solidFill>
                    <a:latin typeface="Arial" panose="020B0604020202020204"/>
                  </a:rPr>
                  <a:t> a </a:t>
                </a:r>
                <a:r>
                  <a:rPr lang="en-GB" sz="1000" i="1" dirty="0">
                    <a:solidFill>
                      <a:srgbClr val="C00000"/>
                    </a:solidFill>
                    <a:latin typeface="Arial" panose="020B0604020202020204"/>
                  </a:rPr>
                  <a:t>shared</a:t>
                </a:r>
                <a:r>
                  <a:rPr lang="en-GB" sz="1000" dirty="0">
                    <a:solidFill>
                      <a:srgbClr val="2F314D"/>
                    </a:solidFill>
                    <a:latin typeface="Arial" panose="020B0604020202020204"/>
                  </a:rPr>
                  <a:t>, </a:t>
                </a:r>
                <a:r>
                  <a:rPr lang="en-GB" sz="1000" i="1" dirty="0">
                    <a:solidFill>
                      <a:srgbClr val="C00000"/>
                    </a:solidFill>
                    <a:latin typeface="Arial" panose="020B0604020202020204"/>
                  </a:rPr>
                  <a:t>updatable</a:t>
                </a:r>
                <a:r>
                  <a:rPr lang="en-GB" sz="1000" dirty="0">
                    <a:solidFill>
                      <a:srgbClr val="2F314D"/>
                    </a:solidFill>
                    <a:latin typeface="Arial" panose="020B0604020202020204"/>
                  </a:rPr>
                  <a:t>, </a:t>
                </a:r>
                <a:r>
                  <a:rPr lang="en-GB" sz="1000" i="1" dirty="0">
                    <a:solidFill>
                      <a:srgbClr val="C00000"/>
                    </a:solidFill>
                    <a:latin typeface="Arial" panose="020B0604020202020204"/>
                  </a:rPr>
                  <a:t>scientific</a:t>
                </a:r>
                <a:r>
                  <a:rPr lang="en-GB" sz="1000" dirty="0">
                    <a:solidFill>
                      <a:srgbClr val="C00000"/>
                    </a:solidFill>
                    <a:latin typeface="Arial" panose="020B0604020202020204"/>
                  </a:rPr>
                  <a:t> </a:t>
                </a:r>
                <a:r>
                  <a:rPr lang="en-GB" sz="1000" i="1" dirty="0">
                    <a:solidFill>
                      <a:srgbClr val="C00000"/>
                    </a:solidFill>
                    <a:latin typeface="Arial" panose="020B0604020202020204"/>
                  </a:rPr>
                  <a:t>knowledge</a:t>
                </a:r>
                <a:r>
                  <a:rPr lang="en-GB" sz="1000" dirty="0">
                    <a:solidFill>
                      <a:srgbClr val="C00000"/>
                    </a:solidFill>
                    <a:latin typeface="Arial" panose="020B0604020202020204"/>
                  </a:rPr>
                  <a:t> </a:t>
                </a:r>
                <a:r>
                  <a:rPr lang="en-GB" sz="1000" dirty="0">
                    <a:solidFill>
                      <a:srgbClr val="2F314D"/>
                    </a:solidFill>
                    <a:latin typeface="Arial" panose="020B0604020202020204"/>
                  </a:rPr>
                  <a:t>base</a:t>
                </a:r>
                <a:endParaRPr lang="it-IT" sz="1000" dirty="0">
                  <a:solidFill>
                    <a:srgbClr val="2F314D"/>
                  </a:solidFill>
                  <a:latin typeface="Arial" panose="020B0604020202020204"/>
                </a:endParaRPr>
              </a:p>
            </p:txBody>
          </p:sp>
          <p:sp>
            <p:nvSpPr>
              <p:cNvPr id="53" name="Rettangolo arrotondato 51">
                <a:extLst>
                  <a:ext uri="{FF2B5EF4-FFF2-40B4-BE49-F238E27FC236}">
                    <a16:creationId xmlns:a16="http://schemas.microsoft.com/office/drawing/2014/main" id="{A7BE8F4D-E966-E88A-EA1B-4AE4C26BEA8B}"/>
                  </a:ext>
                </a:extLst>
              </p:cNvPr>
              <p:cNvSpPr/>
              <p:nvPr/>
            </p:nvSpPr>
            <p:spPr bwMode="auto">
              <a:xfrm>
                <a:off x="3533903" y="1300922"/>
                <a:ext cx="1569514" cy="537516"/>
              </a:xfrm>
              <a:prstGeom prst="roundRect">
                <a:avLst/>
              </a:prstGeom>
              <a:noFill/>
              <a:ln w="158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FFFFFF"/>
                  </a:solidFill>
                  <a:latin typeface="Arial" panose="020B0604020202020204"/>
                </a:endParaRPr>
              </a:p>
            </p:txBody>
          </p:sp>
        </p:grpSp>
        <p:grpSp>
          <p:nvGrpSpPr>
            <p:cNvPr id="38" name="Gruppo 37">
              <a:extLst>
                <a:ext uri="{FF2B5EF4-FFF2-40B4-BE49-F238E27FC236}">
                  <a16:creationId xmlns:a16="http://schemas.microsoft.com/office/drawing/2014/main" id="{5B3AA571-AD31-B105-BD3B-9C310C0090DF}"/>
                </a:ext>
              </a:extLst>
            </p:cNvPr>
            <p:cNvGrpSpPr/>
            <p:nvPr/>
          </p:nvGrpSpPr>
          <p:grpSpPr>
            <a:xfrm>
              <a:off x="1526904" y="1208847"/>
              <a:ext cx="1563190" cy="707886"/>
              <a:chOff x="7083872" y="1848899"/>
              <a:chExt cx="1563190" cy="707886"/>
            </a:xfrm>
          </p:grpSpPr>
          <p:sp>
            <p:nvSpPr>
              <p:cNvPr id="50" name="Rettangolo 49">
                <a:extLst>
                  <a:ext uri="{FF2B5EF4-FFF2-40B4-BE49-F238E27FC236}">
                    <a16:creationId xmlns:a16="http://schemas.microsoft.com/office/drawing/2014/main" id="{9C21BC33-013F-7191-C7B8-D3AB63E7AC76}"/>
                  </a:ext>
                </a:extLst>
              </p:cNvPr>
              <p:cNvSpPr/>
              <p:nvPr/>
            </p:nvSpPr>
            <p:spPr>
              <a:xfrm>
                <a:off x="7083872" y="1848899"/>
                <a:ext cx="1543145" cy="707886"/>
              </a:xfrm>
              <a:prstGeom prst="rect">
                <a:avLst/>
              </a:prstGeom>
            </p:spPr>
            <p:txBody>
              <a:bodyPr wrap="square">
                <a:spAutoFit/>
              </a:bodyPr>
              <a:lstStyle/>
              <a:p>
                <a:pPr marL="285750" indent="-285750">
                  <a:buFont typeface="Wingdings" panose="05000000000000000000" pitchFamily="2" charset="2"/>
                  <a:buChar char="v"/>
                </a:pPr>
                <a:r>
                  <a:rPr lang="en-GB" sz="1000" i="1" dirty="0">
                    <a:solidFill>
                      <a:srgbClr val="C00000"/>
                    </a:solidFill>
                    <a:latin typeface="Arial" panose="020B0604020202020204"/>
                  </a:rPr>
                  <a:t>Clarifying</a:t>
                </a:r>
                <a:r>
                  <a:rPr lang="en-GB" sz="1000" dirty="0">
                    <a:solidFill>
                      <a:srgbClr val="2F314D"/>
                    </a:solidFill>
                    <a:latin typeface="Arial" panose="020B0604020202020204"/>
                  </a:rPr>
                  <a:t> </a:t>
                </a:r>
                <a:r>
                  <a:rPr lang="en-GB" sz="1000" i="1" dirty="0">
                    <a:solidFill>
                      <a:srgbClr val="C00000"/>
                    </a:solidFill>
                    <a:latin typeface="Arial" panose="020B0604020202020204"/>
                  </a:rPr>
                  <a:t>risks</a:t>
                </a:r>
                <a:r>
                  <a:rPr lang="en-GB" sz="1000" dirty="0">
                    <a:solidFill>
                      <a:srgbClr val="2F314D"/>
                    </a:solidFill>
                    <a:latin typeface="Arial" panose="020B0604020202020204"/>
                  </a:rPr>
                  <a:t> linked to </a:t>
                </a:r>
                <a:r>
                  <a:rPr lang="en-GB" sz="1000" i="1" dirty="0">
                    <a:solidFill>
                      <a:srgbClr val="C00000"/>
                    </a:solidFill>
                    <a:latin typeface="Arial" panose="020B0604020202020204"/>
                  </a:rPr>
                  <a:t>resource</a:t>
                </a:r>
                <a:r>
                  <a:rPr lang="en-GB" sz="1000" dirty="0">
                    <a:solidFill>
                      <a:srgbClr val="2F314D"/>
                    </a:solidFill>
                    <a:latin typeface="Arial" panose="020B0604020202020204"/>
                  </a:rPr>
                  <a:t> </a:t>
                </a:r>
                <a:r>
                  <a:rPr lang="en-GB" sz="1000" i="1" dirty="0">
                    <a:solidFill>
                      <a:srgbClr val="C00000"/>
                    </a:solidFill>
                    <a:latin typeface="Arial" panose="020B0604020202020204"/>
                  </a:rPr>
                  <a:t>recovery</a:t>
                </a:r>
                <a:r>
                  <a:rPr lang="en-GB" sz="1000" dirty="0">
                    <a:solidFill>
                      <a:srgbClr val="2F314D"/>
                    </a:solidFill>
                    <a:latin typeface="Arial" panose="020B0604020202020204"/>
                  </a:rPr>
                  <a:t> practices to avoid prejudices</a:t>
                </a:r>
                <a:endParaRPr lang="it-IT" sz="1000" dirty="0">
                  <a:solidFill>
                    <a:srgbClr val="2F314D"/>
                  </a:solidFill>
                  <a:latin typeface="Arial" panose="020B0604020202020204"/>
                </a:endParaRPr>
              </a:p>
            </p:txBody>
          </p:sp>
          <p:sp>
            <p:nvSpPr>
              <p:cNvPr id="51" name="Rettangolo arrotondato 49">
                <a:extLst>
                  <a:ext uri="{FF2B5EF4-FFF2-40B4-BE49-F238E27FC236}">
                    <a16:creationId xmlns:a16="http://schemas.microsoft.com/office/drawing/2014/main" id="{EF45CF00-F210-E425-0D9E-F7768E5ED4C0}"/>
                  </a:ext>
                </a:extLst>
              </p:cNvPr>
              <p:cNvSpPr/>
              <p:nvPr/>
            </p:nvSpPr>
            <p:spPr bwMode="auto">
              <a:xfrm>
                <a:off x="7111606" y="1857416"/>
                <a:ext cx="1535456" cy="651927"/>
              </a:xfrm>
              <a:prstGeom prst="roundRect">
                <a:avLst/>
              </a:prstGeom>
              <a:noFill/>
              <a:ln w="158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FFFFFF"/>
                  </a:solidFill>
                  <a:latin typeface="Arial" panose="020B0604020202020204"/>
                </a:endParaRPr>
              </a:p>
            </p:txBody>
          </p:sp>
        </p:grpSp>
        <p:grpSp>
          <p:nvGrpSpPr>
            <p:cNvPr id="39" name="Gruppo 38">
              <a:extLst>
                <a:ext uri="{FF2B5EF4-FFF2-40B4-BE49-F238E27FC236}">
                  <a16:creationId xmlns:a16="http://schemas.microsoft.com/office/drawing/2014/main" id="{620E30FA-758C-A9EF-CD70-D4B1513F8686}"/>
                </a:ext>
              </a:extLst>
            </p:cNvPr>
            <p:cNvGrpSpPr/>
            <p:nvPr/>
          </p:nvGrpSpPr>
          <p:grpSpPr>
            <a:xfrm>
              <a:off x="230831" y="2088283"/>
              <a:ext cx="1721420" cy="1597906"/>
              <a:chOff x="2267744" y="3806434"/>
              <a:chExt cx="1721420" cy="1597906"/>
            </a:xfrm>
          </p:grpSpPr>
          <p:sp>
            <p:nvSpPr>
              <p:cNvPr id="46" name="Rettangolo 45">
                <a:extLst>
                  <a:ext uri="{FF2B5EF4-FFF2-40B4-BE49-F238E27FC236}">
                    <a16:creationId xmlns:a16="http://schemas.microsoft.com/office/drawing/2014/main" id="{D2AFB2BB-24CA-AA9C-5536-F4DB72E0610C}"/>
                  </a:ext>
                </a:extLst>
              </p:cNvPr>
              <p:cNvSpPr/>
              <p:nvPr/>
            </p:nvSpPr>
            <p:spPr>
              <a:xfrm>
                <a:off x="2394945" y="3806434"/>
                <a:ext cx="1348389" cy="861774"/>
              </a:xfrm>
              <a:prstGeom prst="rect">
                <a:avLst/>
              </a:prstGeom>
            </p:spPr>
            <p:txBody>
              <a:bodyPr wrap="square">
                <a:spAutoFit/>
              </a:bodyPr>
              <a:lstStyle/>
              <a:p>
                <a:pPr marL="171450" indent="-171450">
                  <a:buFont typeface="Wingdings" panose="05000000000000000000" pitchFamily="2" charset="2"/>
                  <a:buChar char="v"/>
                </a:pPr>
                <a:r>
                  <a:rPr lang="en-GB" sz="1000" i="1" dirty="0">
                    <a:solidFill>
                      <a:srgbClr val="C00000"/>
                    </a:solidFill>
                    <a:latin typeface="Arial" panose="020B0604020202020204"/>
                  </a:rPr>
                  <a:t>Identifying</a:t>
                </a:r>
                <a:r>
                  <a:rPr lang="en-GB" sz="1000" dirty="0">
                    <a:solidFill>
                      <a:srgbClr val="2F314D"/>
                    </a:solidFill>
                    <a:latin typeface="Arial" panose="020B0604020202020204"/>
                  </a:rPr>
                  <a:t> the most </a:t>
                </a:r>
                <a:r>
                  <a:rPr lang="en-GB" sz="1000" i="1" dirty="0">
                    <a:solidFill>
                      <a:srgbClr val="C00000"/>
                    </a:solidFill>
                    <a:latin typeface="Arial" panose="020B0604020202020204"/>
                  </a:rPr>
                  <a:t>sustainable</a:t>
                </a:r>
                <a:r>
                  <a:rPr lang="en-GB" sz="1000" dirty="0">
                    <a:solidFill>
                      <a:srgbClr val="2F314D"/>
                    </a:solidFill>
                    <a:latin typeface="Arial" panose="020B0604020202020204"/>
                  </a:rPr>
                  <a:t>-suitable </a:t>
                </a:r>
                <a:r>
                  <a:rPr lang="en-GB" sz="1000" i="1" dirty="0">
                    <a:solidFill>
                      <a:srgbClr val="C00000"/>
                    </a:solidFill>
                    <a:latin typeface="Arial" panose="020B0604020202020204"/>
                  </a:rPr>
                  <a:t>opportunities</a:t>
                </a:r>
                <a:r>
                  <a:rPr lang="en-GB" sz="1000" dirty="0">
                    <a:solidFill>
                      <a:srgbClr val="2F314D"/>
                    </a:solidFill>
                    <a:latin typeface="Arial" panose="020B0604020202020204"/>
                  </a:rPr>
                  <a:t> of reuse/valorisation </a:t>
                </a:r>
                <a:endParaRPr lang="it-IT" sz="1000" dirty="0">
                  <a:solidFill>
                    <a:srgbClr val="3B46D5"/>
                  </a:solidFill>
                  <a:latin typeface="Arial" panose="020B0604020202020204"/>
                </a:endParaRPr>
              </a:p>
            </p:txBody>
          </p:sp>
          <p:sp>
            <p:nvSpPr>
              <p:cNvPr id="47" name="Rettangolo 46">
                <a:extLst>
                  <a:ext uri="{FF2B5EF4-FFF2-40B4-BE49-F238E27FC236}">
                    <a16:creationId xmlns:a16="http://schemas.microsoft.com/office/drawing/2014/main" id="{4C541970-63E7-F305-D5BE-DAEFB1B04061}"/>
                  </a:ext>
                </a:extLst>
              </p:cNvPr>
              <p:cNvSpPr/>
              <p:nvPr/>
            </p:nvSpPr>
            <p:spPr>
              <a:xfrm>
                <a:off x="2267744" y="4725144"/>
                <a:ext cx="1721420" cy="553998"/>
              </a:xfrm>
              <a:prstGeom prst="rect">
                <a:avLst/>
              </a:prstGeom>
            </p:spPr>
            <p:txBody>
              <a:bodyPr wrap="square">
                <a:spAutoFit/>
              </a:bodyPr>
              <a:lstStyle/>
              <a:p>
                <a:pPr marL="285750" indent="-285750">
                  <a:buFont typeface="Wingdings" panose="05000000000000000000" pitchFamily="2" charset="2"/>
                  <a:buChar char="v"/>
                </a:pPr>
                <a:r>
                  <a:rPr lang="en-GB" sz="1000" dirty="0">
                    <a:solidFill>
                      <a:srgbClr val="C00000"/>
                    </a:solidFill>
                    <a:latin typeface="Arial" panose="020B0604020202020204"/>
                  </a:rPr>
                  <a:t>guarantee</a:t>
                </a:r>
                <a:r>
                  <a:rPr lang="en-GB" sz="1000" dirty="0">
                    <a:solidFill>
                      <a:srgbClr val="2F314D"/>
                    </a:solidFill>
                    <a:latin typeface="Arial" panose="020B0604020202020204"/>
                  </a:rPr>
                  <a:t> </a:t>
                </a:r>
                <a:r>
                  <a:rPr lang="en-GB" sz="1000" i="1" dirty="0">
                    <a:solidFill>
                      <a:srgbClr val="C00000"/>
                    </a:solidFill>
                    <a:latin typeface="Arial" panose="020B0604020202020204"/>
                  </a:rPr>
                  <a:t>repeatability </a:t>
                </a:r>
                <a:r>
                  <a:rPr lang="en-GB" sz="1000" dirty="0">
                    <a:solidFill>
                      <a:srgbClr val="2F314D"/>
                    </a:solidFill>
                    <a:latin typeface="Arial" panose="020B0604020202020204"/>
                  </a:rPr>
                  <a:t>of</a:t>
                </a:r>
                <a:r>
                  <a:rPr lang="en-GB" sz="1000" i="1" dirty="0">
                    <a:solidFill>
                      <a:srgbClr val="C00000"/>
                    </a:solidFill>
                    <a:latin typeface="Arial" panose="020B0604020202020204"/>
                  </a:rPr>
                  <a:t> </a:t>
                </a:r>
                <a:r>
                  <a:rPr lang="en-GB" sz="1000" dirty="0">
                    <a:solidFill>
                      <a:srgbClr val="2F314D"/>
                    </a:solidFill>
                    <a:latin typeface="Arial" panose="020B0604020202020204"/>
                  </a:rPr>
                  <a:t>evaluation</a:t>
                </a:r>
                <a:r>
                  <a:rPr lang="en-GB" sz="1000" i="1" dirty="0">
                    <a:solidFill>
                      <a:srgbClr val="C00000"/>
                    </a:solidFill>
                    <a:latin typeface="Arial" panose="020B0604020202020204"/>
                  </a:rPr>
                  <a:t> </a:t>
                </a:r>
                <a:r>
                  <a:rPr lang="en-GB" sz="1000" dirty="0">
                    <a:solidFill>
                      <a:srgbClr val="2F314D"/>
                    </a:solidFill>
                    <a:latin typeface="Arial" panose="020B0604020202020204"/>
                  </a:rPr>
                  <a:t>processes</a:t>
                </a:r>
                <a:r>
                  <a:rPr lang="en-GB" sz="1000" i="1" dirty="0">
                    <a:solidFill>
                      <a:srgbClr val="C00000"/>
                    </a:solidFill>
                    <a:latin typeface="Arial" panose="020B0604020202020204"/>
                  </a:rPr>
                  <a:t> </a:t>
                </a:r>
                <a:endParaRPr lang="it-IT" sz="1000" i="1" dirty="0">
                  <a:solidFill>
                    <a:srgbClr val="C00000"/>
                  </a:solidFill>
                  <a:latin typeface="Arial" panose="020B0604020202020204"/>
                </a:endParaRPr>
              </a:p>
            </p:txBody>
          </p:sp>
          <p:sp>
            <p:nvSpPr>
              <p:cNvPr id="48" name="Rettangolo arrotondato 46">
                <a:extLst>
                  <a:ext uri="{FF2B5EF4-FFF2-40B4-BE49-F238E27FC236}">
                    <a16:creationId xmlns:a16="http://schemas.microsoft.com/office/drawing/2014/main" id="{C789C2A4-D34F-C1AF-18E4-245281A31220}"/>
                  </a:ext>
                </a:extLst>
              </p:cNvPr>
              <p:cNvSpPr/>
              <p:nvPr/>
            </p:nvSpPr>
            <p:spPr bwMode="auto">
              <a:xfrm>
                <a:off x="2301128" y="3838533"/>
                <a:ext cx="1591730" cy="851275"/>
              </a:xfrm>
              <a:prstGeom prst="roundRect">
                <a:avLst/>
              </a:prstGeom>
              <a:noFill/>
              <a:ln w="158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FFFFFF"/>
                  </a:solidFill>
                  <a:latin typeface="Arial" panose="020B0604020202020204"/>
                </a:endParaRPr>
              </a:p>
            </p:txBody>
          </p:sp>
          <p:sp>
            <p:nvSpPr>
              <p:cNvPr id="49" name="Rettangolo arrotondato 47">
                <a:extLst>
                  <a:ext uri="{FF2B5EF4-FFF2-40B4-BE49-F238E27FC236}">
                    <a16:creationId xmlns:a16="http://schemas.microsoft.com/office/drawing/2014/main" id="{E9B53055-BC12-327F-4B8A-40090433CD52}"/>
                  </a:ext>
                </a:extLst>
              </p:cNvPr>
              <p:cNvSpPr/>
              <p:nvPr/>
            </p:nvSpPr>
            <p:spPr bwMode="auto">
              <a:xfrm>
                <a:off x="2301410" y="4721907"/>
                <a:ext cx="1591447" cy="682433"/>
              </a:xfrm>
              <a:prstGeom prst="roundRect">
                <a:avLst/>
              </a:prstGeom>
              <a:noFill/>
              <a:ln w="158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FFFFFF"/>
                  </a:solidFill>
                  <a:latin typeface="Arial" panose="020B0604020202020204"/>
                </a:endParaRPr>
              </a:p>
            </p:txBody>
          </p:sp>
        </p:grpSp>
        <p:grpSp>
          <p:nvGrpSpPr>
            <p:cNvPr id="40" name="Gruppo 39">
              <a:extLst>
                <a:ext uri="{FF2B5EF4-FFF2-40B4-BE49-F238E27FC236}">
                  <a16:creationId xmlns:a16="http://schemas.microsoft.com/office/drawing/2014/main" id="{F455ECDA-4BBB-FC55-305D-156E40ED3690}"/>
                </a:ext>
              </a:extLst>
            </p:cNvPr>
            <p:cNvGrpSpPr/>
            <p:nvPr/>
          </p:nvGrpSpPr>
          <p:grpSpPr>
            <a:xfrm>
              <a:off x="433210" y="3985838"/>
              <a:ext cx="2198018" cy="869594"/>
              <a:chOff x="541877" y="3759831"/>
              <a:chExt cx="2198018" cy="869594"/>
            </a:xfrm>
          </p:grpSpPr>
          <p:sp>
            <p:nvSpPr>
              <p:cNvPr id="44" name="Rettangolo 43">
                <a:extLst>
                  <a:ext uri="{FF2B5EF4-FFF2-40B4-BE49-F238E27FC236}">
                    <a16:creationId xmlns:a16="http://schemas.microsoft.com/office/drawing/2014/main" id="{0F6F6E0B-89DE-086A-F769-FF0606B88BDA}"/>
                  </a:ext>
                </a:extLst>
              </p:cNvPr>
              <p:cNvSpPr/>
              <p:nvPr/>
            </p:nvSpPr>
            <p:spPr>
              <a:xfrm>
                <a:off x="541877" y="3767651"/>
                <a:ext cx="2142504" cy="861774"/>
              </a:xfrm>
              <a:prstGeom prst="rect">
                <a:avLst/>
              </a:prstGeom>
            </p:spPr>
            <p:txBody>
              <a:bodyPr wrap="square">
                <a:spAutoFit/>
              </a:bodyPr>
              <a:lstStyle/>
              <a:p>
                <a:pPr marL="285750" indent="-285750">
                  <a:buFont typeface="Wingdings" panose="05000000000000000000" pitchFamily="2" charset="2"/>
                  <a:buChar char="v"/>
                </a:pPr>
                <a:r>
                  <a:rPr lang="en-GB" sz="1000" i="1" dirty="0">
                    <a:solidFill>
                      <a:srgbClr val="C00000"/>
                    </a:solidFill>
                    <a:latin typeface="Arial" panose="020B0604020202020204"/>
                  </a:rPr>
                  <a:t>Fostering</a:t>
                </a:r>
                <a:r>
                  <a:rPr lang="en-GB" sz="1000" dirty="0">
                    <a:solidFill>
                      <a:srgbClr val="2F314D"/>
                    </a:solidFill>
                    <a:latin typeface="Arial" panose="020B0604020202020204"/>
                  </a:rPr>
                  <a:t> fairer</a:t>
                </a:r>
                <a:r>
                  <a:rPr lang="en-GB" sz="1000" i="1" dirty="0">
                    <a:solidFill>
                      <a:srgbClr val="C00000"/>
                    </a:solidFill>
                    <a:latin typeface="Arial" panose="020B0604020202020204"/>
                  </a:rPr>
                  <a:t> policies </a:t>
                </a:r>
                <a:r>
                  <a:rPr lang="en-GB" sz="1000" dirty="0">
                    <a:solidFill>
                      <a:srgbClr val="2F314D"/>
                    </a:solidFill>
                    <a:latin typeface="Arial" panose="020B0604020202020204"/>
                  </a:rPr>
                  <a:t>and </a:t>
                </a:r>
                <a:r>
                  <a:rPr lang="en-GB" sz="1000" i="1" dirty="0">
                    <a:solidFill>
                      <a:srgbClr val="C00000"/>
                    </a:solidFill>
                    <a:latin typeface="Arial" panose="020B0604020202020204"/>
                  </a:rPr>
                  <a:t>laws</a:t>
                </a:r>
                <a:r>
                  <a:rPr lang="en-GB" sz="1000" dirty="0">
                    <a:solidFill>
                      <a:srgbClr val="2F314D"/>
                    </a:solidFill>
                    <a:latin typeface="Arial" panose="020B0604020202020204"/>
                  </a:rPr>
                  <a:t> </a:t>
                </a:r>
                <a:r>
                  <a:rPr lang="en-GB" sz="1000" i="1" dirty="0">
                    <a:solidFill>
                      <a:srgbClr val="C00000"/>
                    </a:solidFill>
                    <a:latin typeface="Arial" panose="020B0604020202020204"/>
                  </a:rPr>
                  <a:t>revision</a:t>
                </a:r>
                <a:r>
                  <a:rPr lang="en-GB" sz="1000" dirty="0">
                    <a:solidFill>
                      <a:srgbClr val="2F314D"/>
                    </a:solidFill>
                    <a:latin typeface="Arial" panose="020B0604020202020204"/>
                  </a:rPr>
                  <a:t> towards resource recovery practices, with </a:t>
                </a:r>
                <a:r>
                  <a:rPr lang="en-GB" sz="1000" dirty="0">
                    <a:solidFill>
                      <a:srgbClr val="C00000"/>
                    </a:solidFill>
                    <a:latin typeface="Arial" panose="020B0604020202020204"/>
                  </a:rPr>
                  <a:t>clear directions </a:t>
                </a:r>
                <a:r>
                  <a:rPr lang="en-GB" sz="1000" dirty="0">
                    <a:solidFill>
                      <a:srgbClr val="2F314D"/>
                    </a:solidFill>
                    <a:latin typeface="Arial" panose="020B0604020202020204"/>
                  </a:rPr>
                  <a:t>and without ambiguities</a:t>
                </a:r>
                <a:endParaRPr lang="it-IT" sz="1000" dirty="0">
                  <a:solidFill>
                    <a:srgbClr val="2F314D"/>
                  </a:solidFill>
                  <a:latin typeface="Arial" panose="020B0604020202020204"/>
                </a:endParaRPr>
              </a:p>
            </p:txBody>
          </p:sp>
          <p:sp>
            <p:nvSpPr>
              <p:cNvPr id="45" name="Rettangolo arrotondato 43">
                <a:extLst>
                  <a:ext uri="{FF2B5EF4-FFF2-40B4-BE49-F238E27FC236}">
                    <a16:creationId xmlns:a16="http://schemas.microsoft.com/office/drawing/2014/main" id="{D1889DF6-8BA5-84F7-FE42-7159B2F6AF5F}"/>
                  </a:ext>
                </a:extLst>
              </p:cNvPr>
              <p:cNvSpPr/>
              <p:nvPr/>
            </p:nvSpPr>
            <p:spPr bwMode="auto">
              <a:xfrm>
                <a:off x="635045" y="3759831"/>
                <a:ext cx="2104850" cy="869594"/>
              </a:xfrm>
              <a:prstGeom prst="roundRect">
                <a:avLst/>
              </a:prstGeom>
              <a:noFill/>
              <a:ln w="158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FFFFFF"/>
                  </a:solidFill>
                  <a:latin typeface="Arial" panose="020B0604020202020204"/>
                </a:endParaRPr>
              </a:p>
            </p:txBody>
          </p:sp>
        </p:grpSp>
        <p:grpSp>
          <p:nvGrpSpPr>
            <p:cNvPr id="41" name="Gruppo 40">
              <a:extLst>
                <a:ext uri="{FF2B5EF4-FFF2-40B4-BE49-F238E27FC236}">
                  <a16:creationId xmlns:a16="http://schemas.microsoft.com/office/drawing/2014/main" id="{F6C26CB0-6BC6-119E-8B5A-62B2AC1C56B7}"/>
                </a:ext>
              </a:extLst>
            </p:cNvPr>
            <p:cNvGrpSpPr/>
            <p:nvPr/>
          </p:nvGrpSpPr>
          <p:grpSpPr>
            <a:xfrm>
              <a:off x="2878888" y="3985838"/>
              <a:ext cx="2142504" cy="879223"/>
              <a:chOff x="2832560" y="3923291"/>
              <a:chExt cx="2142504" cy="879223"/>
            </a:xfrm>
          </p:grpSpPr>
          <p:sp>
            <p:nvSpPr>
              <p:cNvPr id="42" name="Rettangolo 41">
                <a:extLst>
                  <a:ext uri="{FF2B5EF4-FFF2-40B4-BE49-F238E27FC236}">
                    <a16:creationId xmlns:a16="http://schemas.microsoft.com/office/drawing/2014/main" id="{2D8ADBF0-AB36-0E1A-B096-3F9BEEF599A3}"/>
                  </a:ext>
                </a:extLst>
              </p:cNvPr>
              <p:cNvSpPr/>
              <p:nvPr/>
            </p:nvSpPr>
            <p:spPr bwMode="auto">
              <a:xfrm>
                <a:off x="2832560" y="3996634"/>
                <a:ext cx="2142504" cy="707886"/>
              </a:xfrm>
              <a:prstGeom prst="rect">
                <a:avLst/>
              </a:prstGeom>
            </p:spPr>
            <p:txBody>
              <a:bodyPr wrap="square">
                <a:spAutoFit/>
              </a:bodyPr>
              <a:lstStyle/>
              <a:p>
                <a:pPr marL="285750" indent="-285750">
                  <a:buFont typeface="Wingdings" panose="05000000000000000000" pitchFamily="2" charset="2"/>
                  <a:buChar char="v"/>
                </a:pPr>
                <a:r>
                  <a:rPr lang="en-GB" sz="1000" i="1" dirty="0">
                    <a:solidFill>
                      <a:srgbClr val="C00000"/>
                    </a:solidFill>
                    <a:latin typeface="Arial" panose="020B0604020202020204"/>
                  </a:rPr>
                  <a:t>Keeping up to date</a:t>
                </a:r>
                <a:r>
                  <a:rPr lang="en-GB" sz="1000" dirty="0">
                    <a:solidFill>
                      <a:srgbClr val="2F314D"/>
                    </a:solidFill>
                    <a:latin typeface="Arial" panose="020B0604020202020204"/>
                  </a:rPr>
                  <a:t> by maintaining a </a:t>
                </a:r>
                <a:r>
                  <a:rPr lang="en-GB" sz="1000" i="1" dirty="0">
                    <a:solidFill>
                      <a:srgbClr val="C00000"/>
                    </a:solidFill>
                    <a:latin typeface="Arial" panose="020B0604020202020204"/>
                  </a:rPr>
                  <a:t>participatory model </a:t>
                </a:r>
                <a:r>
                  <a:rPr lang="en-GB" sz="1000" dirty="0">
                    <a:solidFill>
                      <a:srgbClr val="2F314D"/>
                    </a:solidFill>
                    <a:latin typeface="Arial" panose="020B0604020202020204"/>
                  </a:rPr>
                  <a:t>of governance (the CoP)</a:t>
                </a:r>
                <a:endParaRPr lang="it-IT" sz="1000" strike="sngStrike" dirty="0">
                  <a:solidFill>
                    <a:srgbClr val="2F314D"/>
                  </a:solidFill>
                  <a:highlight>
                    <a:srgbClr val="00FF00"/>
                  </a:highlight>
                  <a:latin typeface="Arial" panose="020B0604020202020204"/>
                </a:endParaRPr>
              </a:p>
            </p:txBody>
          </p:sp>
          <p:sp>
            <p:nvSpPr>
              <p:cNvPr id="43" name="Rettangolo arrotondato 41">
                <a:extLst>
                  <a:ext uri="{FF2B5EF4-FFF2-40B4-BE49-F238E27FC236}">
                    <a16:creationId xmlns:a16="http://schemas.microsoft.com/office/drawing/2014/main" id="{447B9EBF-0BBB-9D2A-1949-515056221048}"/>
                  </a:ext>
                </a:extLst>
              </p:cNvPr>
              <p:cNvSpPr/>
              <p:nvPr/>
            </p:nvSpPr>
            <p:spPr bwMode="auto">
              <a:xfrm>
                <a:off x="2938514" y="3923291"/>
                <a:ext cx="1955373" cy="879223"/>
              </a:xfrm>
              <a:prstGeom prst="roundRect">
                <a:avLst/>
              </a:prstGeom>
              <a:noFill/>
              <a:ln w="158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FFFFFF"/>
                  </a:solidFill>
                  <a:latin typeface="Arial" panose="020B0604020202020204"/>
                </a:endParaRPr>
              </a:p>
            </p:txBody>
          </p:sp>
        </p:grpSp>
      </p:grpSp>
      <p:grpSp>
        <p:nvGrpSpPr>
          <p:cNvPr id="54" name="Gruppo 53">
            <a:extLst>
              <a:ext uri="{FF2B5EF4-FFF2-40B4-BE49-F238E27FC236}">
                <a16:creationId xmlns:a16="http://schemas.microsoft.com/office/drawing/2014/main" id="{9FC52C6E-873D-CE49-EE9B-0BAE76DE770F}"/>
              </a:ext>
            </a:extLst>
          </p:cNvPr>
          <p:cNvGrpSpPr/>
          <p:nvPr/>
        </p:nvGrpSpPr>
        <p:grpSpPr>
          <a:xfrm>
            <a:off x="6671775" y="1978516"/>
            <a:ext cx="3215059" cy="3855580"/>
            <a:chOff x="5147774" y="1649331"/>
            <a:chExt cx="3215059" cy="3855580"/>
          </a:xfrm>
        </p:grpSpPr>
        <p:grpSp>
          <p:nvGrpSpPr>
            <p:cNvPr id="55" name="Gruppo 54">
              <a:extLst>
                <a:ext uri="{FF2B5EF4-FFF2-40B4-BE49-F238E27FC236}">
                  <a16:creationId xmlns:a16="http://schemas.microsoft.com/office/drawing/2014/main" id="{7A3D8728-EF97-03C8-FEE0-3FED0F739717}"/>
                </a:ext>
              </a:extLst>
            </p:cNvPr>
            <p:cNvGrpSpPr/>
            <p:nvPr/>
          </p:nvGrpSpPr>
          <p:grpSpPr>
            <a:xfrm>
              <a:off x="5147774" y="1649331"/>
              <a:ext cx="3215059" cy="3855580"/>
              <a:chOff x="5147774" y="1649331"/>
              <a:chExt cx="3215059" cy="3855580"/>
            </a:xfrm>
          </p:grpSpPr>
          <p:grpSp>
            <p:nvGrpSpPr>
              <p:cNvPr id="58" name="Gruppo 57">
                <a:extLst>
                  <a:ext uri="{FF2B5EF4-FFF2-40B4-BE49-F238E27FC236}">
                    <a16:creationId xmlns:a16="http://schemas.microsoft.com/office/drawing/2014/main" id="{1118F0D4-1DDF-3DFC-34EF-951AB3DE5BD1}"/>
                  </a:ext>
                </a:extLst>
              </p:cNvPr>
              <p:cNvGrpSpPr/>
              <p:nvPr/>
            </p:nvGrpSpPr>
            <p:grpSpPr>
              <a:xfrm>
                <a:off x="5147774" y="1812365"/>
                <a:ext cx="3215059" cy="3692546"/>
                <a:chOff x="5147774" y="1812365"/>
                <a:chExt cx="3215059" cy="3692546"/>
              </a:xfrm>
            </p:grpSpPr>
            <p:grpSp>
              <p:nvGrpSpPr>
                <p:cNvPr id="61" name="Gruppo 60">
                  <a:extLst>
                    <a:ext uri="{FF2B5EF4-FFF2-40B4-BE49-F238E27FC236}">
                      <a16:creationId xmlns:a16="http://schemas.microsoft.com/office/drawing/2014/main" id="{18B5F715-EE70-30E1-89D7-081B77E0BD04}"/>
                    </a:ext>
                  </a:extLst>
                </p:cNvPr>
                <p:cNvGrpSpPr/>
                <p:nvPr/>
              </p:nvGrpSpPr>
              <p:grpSpPr>
                <a:xfrm>
                  <a:off x="5551494" y="1812365"/>
                  <a:ext cx="2811339" cy="865179"/>
                  <a:chOff x="7457745" y="1249480"/>
                  <a:chExt cx="3748453" cy="1153572"/>
                </a:xfrm>
              </p:grpSpPr>
              <p:grpSp>
                <p:nvGrpSpPr>
                  <p:cNvPr id="77" name="Gruppo 76">
                    <a:extLst>
                      <a:ext uri="{FF2B5EF4-FFF2-40B4-BE49-F238E27FC236}">
                        <a16:creationId xmlns:a16="http://schemas.microsoft.com/office/drawing/2014/main" id="{F9060F49-35CB-1352-4C96-FB55073F52AF}"/>
                      </a:ext>
                    </a:extLst>
                  </p:cNvPr>
                  <p:cNvGrpSpPr>
                    <a:grpSpLocks noChangeAspect="1"/>
                  </p:cNvGrpSpPr>
                  <p:nvPr/>
                </p:nvGrpSpPr>
                <p:grpSpPr>
                  <a:xfrm>
                    <a:off x="7457745" y="1434519"/>
                    <a:ext cx="1248555" cy="968532"/>
                    <a:chOff x="5883406" y="918865"/>
                    <a:chExt cx="1546394" cy="1199572"/>
                  </a:xfrm>
                </p:grpSpPr>
                <p:grpSp>
                  <p:nvGrpSpPr>
                    <p:cNvPr id="81" name="Gruppo 80">
                      <a:extLst>
                        <a:ext uri="{FF2B5EF4-FFF2-40B4-BE49-F238E27FC236}">
                          <a16:creationId xmlns:a16="http://schemas.microsoft.com/office/drawing/2014/main" id="{6204F110-15EE-B8B4-11DD-E2DE0429897A}"/>
                        </a:ext>
                      </a:extLst>
                    </p:cNvPr>
                    <p:cNvGrpSpPr>
                      <a:grpSpLocks noChangeAspect="1"/>
                    </p:cNvGrpSpPr>
                    <p:nvPr/>
                  </p:nvGrpSpPr>
                  <p:grpSpPr>
                    <a:xfrm>
                      <a:off x="6470654" y="918865"/>
                      <a:ext cx="959146" cy="788686"/>
                      <a:chOff x="6872721" y="958125"/>
                      <a:chExt cx="1376566" cy="928170"/>
                    </a:xfrm>
                  </p:grpSpPr>
                  <p:pic>
                    <p:nvPicPr>
                      <p:cNvPr id="83" name="Picture 81">
                        <a:extLst>
                          <a:ext uri="{FF2B5EF4-FFF2-40B4-BE49-F238E27FC236}">
                            <a16:creationId xmlns:a16="http://schemas.microsoft.com/office/drawing/2014/main" id="{C2D0F38B-2747-5834-E4F3-BD0551F643B5}"/>
                          </a:ext>
                        </a:extLst>
                      </p:cNvPr>
                      <p:cNvPicPr>
                        <a:picLocks noChangeAspect="1"/>
                      </p:cNvPicPr>
                      <p:nvPr/>
                    </p:nvPicPr>
                    <p:blipFill>
                      <a:blip r:embed="rId5"/>
                      <a:stretch>
                        <a:fillRect/>
                      </a:stretch>
                    </p:blipFill>
                    <p:spPr>
                      <a:xfrm>
                        <a:off x="6897001" y="1021997"/>
                        <a:ext cx="1352286" cy="809985"/>
                      </a:xfrm>
                      <a:prstGeom prst="rect">
                        <a:avLst/>
                      </a:prstGeom>
                    </p:spPr>
                  </p:pic>
                  <p:sp>
                    <p:nvSpPr>
                      <p:cNvPr id="84" name="Rettangolo arrotondato 83">
                        <a:extLst>
                          <a:ext uri="{FF2B5EF4-FFF2-40B4-BE49-F238E27FC236}">
                            <a16:creationId xmlns:a16="http://schemas.microsoft.com/office/drawing/2014/main" id="{24CE1BEF-AD13-02C2-7E13-9AA3EA1DE424}"/>
                          </a:ext>
                        </a:extLst>
                      </p:cNvPr>
                      <p:cNvSpPr/>
                      <p:nvPr/>
                    </p:nvSpPr>
                    <p:spPr>
                      <a:xfrm>
                        <a:off x="6872721" y="958125"/>
                        <a:ext cx="1376565" cy="928170"/>
                      </a:xfrm>
                      <a:prstGeom prst="roundRect">
                        <a:avLst/>
                      </a:prstGeom>
                      <a:solidFill>
                        <a:srgbClr val="004E7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FFFFFF"/>
                          </a:solidFill>
                          <a:latin typeface="Arial" panose="020B0604020202020204"/>
                        </a:endParaRPr>
                      </a:p>
                    </p:txBody>
                  </p:sp>
                </p:grpSp>
                <p:cxnSp>
                  <p:nvCxnSpPr>
                    <p:cNvPr id="82" name="Connettore 2 81">
                      <a:extLst>
                        <a:ext uri="{FF2B5EF4-FFF2-40B4-BE49-F238E27FC236}">
                          <a16:creationId xmlns:a16="http://schemas.microsoft.com/office/drawing/2014/main" id="{671297FE-4FF9-628E-0503-C591C4B51FC4}"/>
                        </a:ext>
                      </a:extLst>
                    </p:cNvPr>
                    <p:cNvCxnSpPr/>
                    <p:nvPr/>
                  </p:nvCxnSpPr>
                  <p:spPr>
                    <a:xfrm flipV="1">
                      <a:off x="5883406" y="1435125"/>
                      <a:ext cx="605777" cy="683312"/>
                    </a:xfrm>
                    <a:prstGeom prst="straightConnector1">
                      <a:avLst/>
                    </a:prstGeom>
                    <a:ln w="25400">
                      <a:solidFill>
                        <a:schemeClr val="accent4">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78" name="Gruppo 77">
                    <a:extLst>
                      <a:ext uri="{FF2B5EF4-FFF2-40B4-BE49-F238E27FC236}">
                        <a16:creationId xmlns:a16="http://schemas.microsoft.com/office/drawing/2014/main" id="{4BADFA45-B1AF-2A44-FDAD-F0465018A56E}"/>
                      </a:ext>
                    </a:extLst>
                  </p:cNvPr>
                  <p:cNvGrpSpPr/>
                  <p:nvPr/>
                </p:nvGrpSpPr>
                <p:grpSpPr>
                  <a:xfrm>
                    <a:off x="8945151" y="1249480"/>
                    <a:ext cx="2261047" cy="1153572"/>
                    <a:chOff x="8945151" y="1249480"/>
                    <a:chExt cx="2261047" cy="1153572"/>
                  </a:xfrm>
                </p:grpSpPr>
                <p:sp>
                  <p:nvSpPr>
                    <p:cNvPr id="79" name="Rettangolo arrotondato 76">
                      <a:extLst>
                        <a:ext uri="{FF2B5EF4-FFF2-40B4-BE49-F238E27FC236}">
                          <a16:creationId xmlns:a16="http://schemas.microsoft.com/office/drawing/2014/main" id="{7C5780E4-22C4-E8E3-C30A-5C4547179863}"/>
                        </a:ext>
                      </a:extLst>
                    </p:cNvPr>
                    <p:cNvSpPr/>
                    <p:nvPr/>
                  </p:nvSpPr>
                  <p:spPr bwMode="auto">
                    <a:xfrm>
                      <a:off x="8945151" y="1249480"/>
                      <a:ext cx="2261047" cy="1133908"/>
                    </a:xfrm>
                    <a:prstGeom prst="roundRect">
                      <a:avLst/>
                    </a:prstGeom>
                    <a:noFill/>
                    <a:ln w="15875">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FFFFFF"/>
                        </a:solidFill>
                        <a:latin typeface="Arial" panose="020B0604020202020204"/>
                      </a:endParaRPr>
                    </a:p>
                  </p:txBody>
                </p:sp>
                <p:sp>
                  <p:nvSpPr>
                    <p:cNvPr id="80" name="Rettangolo 79">
                      <a:extLst>
                        <a:ext uri="{FF2B5EF4-FFF2-40B4-BE49-F238E27FC236}">
                          <a16:creationId xmlns:a16="http://schemas.microsoft.com/office/drawing/2014/main" id="{9D71225C-35E3-B611-A071-3C3732373F9C}"/>
                        </a:ext>
                      </a:extLst>
                    </p:cNvPr>
                    <p:cNvSpPr/>
                    <p:nvPr/>
                  </p:nvSpPr>
                  <p:spPr bwMode="auto">
                    <a:xfrm>
                      <a:off x="8946779" y="1254020"/>
                      <a:ext cx="2223307" cy="1149032"/>
                    </a:xfrm>
                    <a:prstGeom prst="rect">
                      <a:avLst/>
                    </a:prstGeom>
                  </p:spPr>
                  <p:txBody>
                    <a:bodyPr wrap="square">
                      <a:spAutoFit/>
                    </a:bodyPr>
                    <a:lstStyle/>
                    <a:p>
                      <a:pPr>
                        <a:defRPr/>
                      </a:pPr>
                      <a:r>
                        <a:rPr lang="en-US" sz="1000" dirty="0">
                          <a:solidFill>
                            <a:sysClr val="windowText" lastClr="000000"/>
                          </a:solidFill>
                          <a:latin typeface="Arial" panose="020B0604020202020204"/>
                        </a:rPr>
                        <a:t>Data-information-requirements</a:t>
                      </a:r>
                    </a:p>
                    <a:p>
                      <a:pPr>
                        <a:defRPr/>
                      </a:pPr>
                      <a:r>
                        <a:rPr lang="en-US" sz="1000" dirty="0">
                          <a:solidFill>
                            <a:sysClr val="windowText" lastClr="000000"/>
                          </a:solidFill>
                          <a:latin typeface="Arial" panose="020B0604020202020204"/>
                        </a:rPr>
                        <a:t>Technologies for ranking </a:t>
                      </a:r>
                      <a:r>
                        <a:rPr lang="en-US" sz="1000" b="1" dirty="0">
                          <a:solidFill>
                            <a:srgbClr val="35B8EC">
                              <a:lumMod val="50000"/>
                            </a:srgbClr>
                          </a:solidFill>
                          <a:latin typeface="Arial" panose="020B0604020202020204"/>
                        </a:rPr>
                        <a:t>WATER REUSE OPPORTUNITIES</a:t>
                      </a:r>
                      <a:endParaRPr lang="en-US" sz="1000" b="1" dirty="0">
                        <a:solidFill>
                          <a:srgbClr val="2F314D"/>
                        </a:solidFill>
                        <a:latin typeface="Arial" panose="020B0604020202020204"/>
                      </a:endParaRPr>
                    </a:p>
                  </p:txBody>
                </p:sp>
              </p:grpSp>
            </p:grpSp>
            <p:grpSp>
              <p:nvGrpSpPr>
                <p:cNvPr id="62" name="Gruppo 61">
                  <a:extLst>
                    <a:ext uri="{FF2B5EF4-FFF2-40B4-BE49-F238E27FC236}">
                      <a16:creationId xmlns:a16="http://schemas.microsoft.com/office/drawing/2014/main" id="{721C50F7-42FD-D68D-40CD-6CE006B6F0AA}"/>
                    </a:ext>
                  </a:extLst>
                </p:cNvPr>
                <p:cNvGrpSpPr/>
                <p:nvPr/>
              </p:nvGrpSpPr>
              <p:grpSpPr>
                <a:xfrm>
                  <a:off x="5147774" y="3591198"/>
                  <a:ext cx="3213106" cy="1913713"/>
                  <a:chOff x="5147774" y="3591198"/>
                  <a:chExt cx="3213106" cy="1913713"/>
                </a:xfrm>
              </p:grpSpPr>
              <p:grpSp>
                <p:nvGrpSpPr>
                  <p:cNvPr id="63" name="Gruppo 62">
                    <a:extLst>
                      <a:ext uri="{FF2B5EF4-FFF2-40B4-BE49-F238E27FC236}">
                        <a16:creationId xmlns:a16="http://schemas.microsoft.com/office/drawing/2014/main" id="{B88075FE-B294-50AC-EB7D-357BA8D2BED7}"/>
                      </a:ext>
                    </a:extLst>
                  </p:cNvPr>
                  <p:cNvGrpSpPr/>
                  <p:nvPr/>
                </p:nvGrpSpPr>
                <p:grpSpPr>
                  <a:xfrm>
                    <a:off x="5147774" y="3591198"/>
                    <a:ext cx="3213106" cy="1102434"/>
                    <a:chOff x="6893913" y="3645261"/>
                    <a:chExt cx="4284141" cy="1469912"/>
                  </a:xfrm>
                </p:grpSpPr>
                <p:grpSp>
                  <p:nvGrpSpPr>
                    <p:cNvPr id="69" name="Gruppo 68">
                      <a:extLst>
                        <a:ext uri="{FF2B5EF4-FFF2-40B4-BE49-F238E27FC236}">
                          <a16:creationId xmlns:a16="http://schemas.microsoft.com/office/drawing/2014/main" id="{34BA7317-D1C7-A211-0CFF-B03C8724FBFA}"/>
                        </a:ext>
                      </a:extLst>
                    </p:cNvPr>
                    <p:cNvGrpSpPr>
                      <a:grpSpLocks noChangeAspect="1"/>
                    </p:cNvGrpSpPr>
                    <p:nvPr/>
                  </p:nvGrpSpPr>
                  <p:grpSpPr>
                    <a:xfrm>
                      <a:off x="6893913" y="3645261"/>
                      <a:ext cx="1487537" cy="1127884"/>
                      <a:chOff x="5438720" y="3516515"/>
                      <a:chExt cx="1718078" cy="1302686"/>
                    </a:xfrm>
                  </p:grpSpPr>
                  <p:grpSp>
                    <p:nvGrpSpPr>
                      <p:cNvPr id="73" name="Gruppo 72">
                        <a:extLst>
                          <a:ext uri="{FF2B5EF4-FFF2-40B4-BE49-F238E27FC236}">
                            <a16:creationId xmlns:a16="http://schemas.microsoft.com/office/drawing/2014/main" id="{EDB1E46F-26A4-CF3E-422B-503F340CC1E6}"/>
                          </a:ext>
                        </a:extLst>
                      </p:cNvPr>
                      <p:cNvGrpSpPr>
                        <a:grpSpLocks noChangeAspect="1"/>
                      </p:cNvGrpSpPr>
                      <p:nvPr/>
                    </p:nvGrpSpPr>
                    <p:grpSpPr>
                      <a:xfrm>
                        <a:off x="6139900" y="3988987"/>
                        <a:ext cx="1016898" cy="830214"/>
                        <a:chOff x="6872721" y="1021997"/>
                        <a:chExt cx="1376566" cy="977043"/>
                      </a:xfrm>
                    </p:grpSpPr>
                    <p:pic>
                      <p:nvPicPr>
                        <p:cNvPr id="75" name="Picture 81">
                          <a:extLst>
                            <a:ext uri="{FF2B5EF4-FFF2-40B4-BE49-F238E27FC236}">
                              <a16:creationId xmlns:a16="http://schemas.microsoft.com/office/drawing/2014/main" id="{4811D8B1-3D0C-A7A8-9DCF-94C98B3C1BA3}"/>
                            </a:ext>
                          </a:extLst>
                        </p:cNvPr>
                        <p:cNvPicPr>
                          <a:picLocks noChangeAspect="1"/>
                        </p:cNvPicPr>
                        <p:nvPr/>
                      </p:nvPicPr>
                      <p:blipFill>
                        <a:blip r:embed="rId5"/>
                        <a:stretch>
                          <a:fillRect/>
                        </a:stretch>
                      </p:blipFill>
                      <p:spPr>
                        <a:xfrm>
                          <a:off x="6897001" y="1021997"/>
                          <a:ext cx="1352286" cy="809985"/>
                        </a:xfrm>
                        <a:prstGeom prst="rect">
                          <a:avLst/>
                        </a:prstGeom>
                      </p:spPr>
                    </p:pic>
                    <p:sp>
                      <p:nvSpPr>
                        <p:cNvPr id="76" name="Rettangolo arrotondato 73">
                          <a:extLst>
                            <a:ext uri="{FF2B5EF4-FFF2-40B4-BE49-F238E27FC236}">
                              <a16:creationId xmlns:a16="http://schemas.microsoft.com/office/drawing/2014/main" id="{4C0F9188-F9BA-8FBC-F96E-6FC3786B37FB}"/>
                            </a:ext>
                          </a:extLst>
                        </p:cNvPr>
                        <p:cNvSpPr/>
                        <p:nvPr/>
                      </p:nvSpPr>
                      <p:spPr>
                        <a:xfrm>
                          <a:off x="6872721" y="1070870"/>
                          <a:ext cx="1376566" cy="928170"/>
                        </a:xfrm>
                        <a:prstGeom prst="roundRect">
                          <a:avLst/>
                        </a:prstGeom>
                        <a:solidFill>
                          <a:schemeClr val="accent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FFFFFF"/>
                            </a:solidFill>
                            <a:latin typeface="Arial" panose="020B0604020202020204"/>
                          </a:endParaRPr>
                        </a:p>
                      </p:txBody>
                    </p:sp>
                  </p:grpSp>
                  <p:cxnSp>
                    <p:nvCxnSpPr>
                      <p:cNvPr id="74" name="Connettore 2 73">
                        <a:extLst>
                          <a:ext uri="{FF2B5EF4-FFF2-40B4-BE49-F238E27FC236}">
                            <a16:creationId xmlns:a16="http://schemas.microsoft.com/office/drawing/2014/main" id="{547CD0AA-439F-4678-CB61-2904A4BAB555}"/>
                          </a:ext>
                        </a:extLst>
                      </p:cNvPr>
                      <p:cNvCxnSpPr/>
                      <p:nvPr/>
                    </p:nvCxnSpPr>
                    <p:spPr bwMode="auto">
                      <a:xfrm rot="4620000" flipV="1">
                        <a:off x="5477487" y="3477748"/>
                        <a:ext cx="605777" cy="683312"/>
                      </a:xfrm>
                      <a:prstGeom prst="straightConnector1">
                        <a:avLst/>
                      </a:prstGeom>
                      <a:ln w="25400">
                        <a:solidFill>
                          <a:schemeClr val="accent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o 69">
                      <a:extLst>
                        <a:ext uri="{FF2B5EF4-FFF2-40B4-BE49-F238E27FC236}">
                          <a16:creationId xmlns:a16="http://schemas.microsoft.com/office/drawing/2014/main" id="{DE88C966-65E5-BB36-C295-60F7D82F3DBE}"/>
                        </a:ext>
                      </a:extLst>
                    </p:cNvPr>
                    <p:cNvGrpSpPr/>
                    <p:nvPr/>
                  </p:nvGrpSpPr>
                  <p:grpSpPr>
                    <a:xfrm>
                      <a:off x="8841068" y="3898765"/>
                      <a:ext cx="2336986" cy="1216408"/>
                      <a:chOff x="8841068" y="3898765"/>
                      <a:chExt cx="2336986" cy="1216408"/>
                    </a:xfrm>
                  </p:grpSpPr>
                  <p:sp>
                    <p:nvSpPr>
                      <p:cNvPr id="71" name="Rettangolo arrotondato 66">
                        <a:extLst>
                          <a:ext uri="{FF2B5EF4-FFF2-40B4-BE49-F238E27FC236}">
                            <a16:creationId xmlns:a16="http://schemas.microsoft.com/office/drawing/2014/main" id="{F3EA5025-9500-BB29-77C0-717AEF4EC5BD}"/>
                          </a:ext>
                        </a:extLst>
                      </p:cNvPr>
                      <p:cNvSpPr/>
                      <p:nvPr/>
                    </p:nvSpPr>
                    <p:spPr bwMode="auto">
                      <a:xfrm>
                        <a:off x="8841069" y="3898765"/>
                        <a:ext cx="2336985" cy="1216408"/>
                      </a:xfrm>
                      <a:prstGeom prst="roundRect">
                        <a:avLst/>
                      </a:prstGeom>
                      <a:noFill/>
                      <a:ln w="15875">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rgbClr val="FFFFFF"/>
                          </a:solidFill>
                          <a:latin typeface="Arial" panose="020B0604020202020204"/>
                        </a:endParaRPr>
                      </a:p>
                    </p:txBody>
                  </p:sp>
                  <p:sp>
                    <p:nvSpPr>
                      <p:cNvPr id="72" name="Rettangolo 71">
                        <a:extLst>
                          <a:ext uri="{FF2B5EF4-FFF2-40B4-BE49-F238E27FC236}">
                            <a16:creationId xmlns:a16="http://schemas.microsoft.com/office/drawing/2014/main" id="{2C96FFD9-A1B8-EE17-A49C-F2FEFDFFD890}"/>
                          </a:ext>
                        </a:extLst>
                      </p:cNvPr>
                      <p:cNvSpPr/>
                      <p:nvPr/>
                    </p:nvSpPr>
                    <p:spPr bwMode="auto">
                      <a:xfrm>
                        <a:off x="8841068" y="3944986"/>
                        <a:ext cx="2022866" cy="1149033"/>
                      </a:xfrm>
                      <a:prstGeom prst="rect">
                        <a:avLst/>
                      </a:prstGeom>
                    </p:spPr>
                    <p:txBody>
                      <a:bodyPr wrap="square">
                        <a:spAutoFit/>
                      </a:bodyPr>
                      <a:lstStyle/>
                      <a:p>
                        <a:pPr>
                          <a:defRPr/>
                        </a:pPr>
                        <a:r>
                          <a:rPr lang="en-US" sz="1000" dirty="0">
                            <a:solidFill>
                              <a:sysClr val="windowText" lastClr="000000"/>
                            </a:solidFill>
                            <a:latin typeface="Arial" panose="020B0604020202020204"/>
                          </a:rPr>
                          <a:t>Data-information-requirements</a:t>
                        </a:r>
                      </a:p>
                      <a:p>
                        <a:pPr>
                          <a:defRPr/>
                        </a:pPr>
                        <a:r>
                          <a:rPr lang="en-US" sz="1000" dirty="0">
                            <a:solidFill>
                              <a:sysClr val="windowText" lastClr="000000"/>
                            </a:solidFill>
                            <a:latin typeface="Arial" panose="020B0604020202020204"/>
                          </a:rPr>
                          <a:t>Technologies for guide</a:t>
                        </a:r>
                      </a:p>
                      <a:p>
                        <a:pPr>
                          <a:defRPr/>
                        </a:pPr>
                        <a:r>
                          <a:rPr lang="en-US" sz="1000" b="1" dirty="0">
                            <a:solidFill>
                              <a:srgbClr val="C00000"/>
                            </a:solidFill>
                            <a:latin typeface="Arial" panose="020B0604020202020204"/>
                          </a:rPr>
                          <a:t>SLUDGE MANAGEMENT</a:t>
                        </a:r>
                      </a:p>
                    </p:txBody>
                  </p:sp>
                </p:grpSp>
              </p:grpSp>
              <p:grpSp>
                <p:nvGrpSpPr>
                  <p:cNvPr id="64" name="Gruppo 63">
                    <a:extLst>
                      <a:ext uri="{FF2B5EF4-FFF2-40B4-BE49-F238E27FC236}">
                        <a16:creationId xmlns:a16="http://schemas.microsoft.com/office/drawing/2014/main" id="{419D33C9-28CE-1333-08F9-527D03B1C1A6}"/>
                      </a:ext>
                    </a:extLst>
                  </p:cNvPr>
                  <p:cNvGrpSpPr/>
                  <p:nvPr/>
                </p:nvGrpSpPr>
                <p:grpSpPr>
                  <a:xfrm>
                    <a:off x="5592221" y="4793826"/>
                    <a:ext cx="2179060" cy="711085"/>
                    <a:chOff x="6487910" y="3748956"/>
                    <a:chExt cx="2179060" cy="711085"/>
                  </a:xfrm>
                </p:grpSpPr>
                <p:sp>
                  <p:nvSpPr>
                    <p:cNvPr id="65" name="Rettangolo 64">
                      <a:extLst>
                        <a:ext uri="{FF2B5EF4-FFF2-40B4-BE49-F238E27FC236}">
                          <a16:creationId xmlns:a16="http://schemas.microsoft.com/office/drawing/2014/main" id="{DF833DF4-88EF-1E61-209D-31156EB674F2}"/>
                        </a:ext>
                      </a:extLst>
                    </p:cNvPr>
                    <p:cNvSpPr/>
                    <p:nvPr/>
                  </p:nvSpPr>
                  <p:spPr bwMode="auto">
                    <a:xfrm>
                      <a:off x="6520276" y="3782266"/>
                      <a:ext cx="1103839" cy="677775"/>
                    </a:xfrm>
                    <a:prstGeom prst="rect">
                      <a:avLst/>
                    </a:prstGeom>
                  </p:spPr>
                  <p:txBody>
                    <a:bodyPr wrap="square" lIns="27000" tIns="27000" rIns="27000" bIns="27000">
                      <a:spAutoFit/>
                    </a:bodyPr>
                    <a:lstStyle/>
                    <a:p>
                      <a:r>
                        <a:rPr lang="it-IT" sz="675" i="1" dirty="0" err="1">
                          <a:solidFill>
                            <a:srgbClr val="35B8EC">
                              <a:lumMod val="50000"/>
                            </a:srgbClr>
                          </a:solidFill>
                          <a:latin typeface="Arial" panose="020B0604020202020204"/>
                        </a:rPr>
                        <a:t>Pre-hydrolysys</a:t>
                      </a:r>
                      <a:endParaRPr lang="it-IT" sz="675" i="1" dirty="0">
                        <a:solidFill>
                          <a:srgbClr val="35B8EC">
                            <a:lumMod val="50000"/>
                          </a:srgbClr>
                        </a:solidFill>
                        <a:latin typeface="Arial" panose="020B0604020202020204"/>
                      </a:endParaRPr>
                    </a:p>
                    <a:p>
                      <a:r>
                        <a:rPr lang="it-IT" sz="675" i="1" dirty="0" err="1">
                          <a:solidFill>
                            <a:srgbClr val="35B8EC">
                              <a:lumMod val="50000"/>
                            </a:srgbClr>
                          </a:solidFill>
                          <a:latin typeface="Arial" panose="020B0604020202020204"/>
                        </a:rPr>
                        <a:t>Anaerobic</a:t>
                      </a:r>
                      <a:r>
                        <a:rPr lang="it-IT" sz="675" i="1" dirty="0">
                          <a:solidFill>
                            <a:srgbClr val="35B8EC">
                              <a:lumMod val="50000"/>
                            </a:srgbClr>
                          </a:solidFill>
                          <a:latin typeface="Arial" panose="020B0604020202020204"/>
                        </a:rPr>
                        <a:t> </a:t>
                      </a:r>
                      <a:r>
                        <a:rPr lang="it-IT" sz="675" i="1" dirty="0" err="1">
                          <a:solidFill>
                            <a:srgbClr val="35B8EC">
                              <a:lumMod val="50000"/>
                            </a:srgbClr>
                          </a:solidFill>
                          <a:latin typeface="Arial" panose="020B0604020202020204"/>
                        </a:rPr>
                        <a:t>Digestion</a:t>
                      </a:r>
                      <a:endParaRPr lang="it-IT" sz="675" i="1" dirty="0">
                        <a:solidFill>
                          <a:srgbClr val="35B8EC">
                            <a:lumMod val="50000"/>
                          </a:srgbClr>
                        </a:solidFill>
                        <a:latin typeface="Arial" panose="020B0604020202020204"/>
                      </a:endParaRPr>
                    </a:p>
                    <a:p>
                      <a:r>
                        <a:rPr lang="it-IT" sz="675" i="1" dirty="0" err="1">
                          <a:solidFill>
                            <a:srgbClr val="35B8EC">
                              <a:lumMod val="50000"/>
                            </a:srgbClr>
                          </a:solidFill>
                          <a:latin typeface="Arial" panose="020B0604020202020204"/>
                        </a:rPr>
                        <a:t>Composting</a:t>
                      </a:r>
                      <a:endParaRPr lang="it-IT" sz="675" i="1" dirty="0">
                        <a:solidFill>
                          <a:srgbClr val="35B8EC">
                            <a:lumMod val="50000"/>
                          </a:srgbClr>
                        </a:solidFill>
                        <a:latin typeface="Arial" panose="020B0604020202020204"/>
                      </a:endParaRPr>
                    </a:p>
                    <a:p>
                      <a:r>
                        <a:rPr lang="it-IT" sz="675" i="1" dirty="0" err="1">
                          <a:solidFill>
                            <a:srgbClr val="35B8EC">
                              <a:lumMod val="50000"/>
                            </a:srgbClr>
                          </a:solidFill>
                          <a:latin typeface="Arial" panose="020B0604020202020204"/>
                        </a:rPr>
                        <a:t>Chem.Treat</a:t>
                      </a:r>
                      <a:r>
                        <a:rPr lang="it-IT" sz="600" i="1" dirty="0">
                          <a:solidFill>
                            <a:srgbClr val="35B8EC">
                              <a:lumMod val="50000"/>
                            </a:srgbClr>
                          </a:solidFill>
                          <a:latin typeface="Arial" panose="020B0604020202020204"/>
                        </a:rPr>
                        <a:t>.(CaO+H</a:t>
                      </a:r>
                      <a:r>
                        <a:rPr lang="it-IT" sz="600" i="1" baseline="-25000" dirty="0">
                          <a:solidFill>
                            <a:srgbClr val="35B8EC">
                              <a:lumMod val="50000"/>
                            </a:srgbClr>
                          </a:solidFill>
                          <a:latin typeface="Arial" panose="020B0604020202020204"/>
                        </a:rPr>
                        <a:t>2</a:t>
                      </a:r>
                      <a:r>
                        <a:rPr lang="it-IT" sz="600" i="1" dirty="0">
                          <a:solidFill>
                            <a:srgbClr val="35B8EC">
                              <a:lumMod val="50000"/>
                            </a:srgbClr>
                          </a:solidFill>
                          <a:latin typeface="Arial" panose="020B0604020202020204"/>
                        </a:rPr>
                        <a:t>SO</a:t>
                      </a:r>
                      <a:r>
                        <a:rPr lang="it-IT" sz="600" i="1" baseline="-25000" dirty="0">
                          <a:solidFill>
                            <a:srgbClr val="35B8EC">
                              <a:lumMod val="50000"/>
                            </a:srgbClr>
                          </a:solidFill>
                          <a:latin typeface="Arial" panose="020B0604020202020204"/>
                        </a:rPr>
                        <a:t>4</a:t>
                      </a:r>
                      <a:r>
                        <a:rPr lang="it-IT" sz="600" i="1" dirty="0">
                          <a:solidFill>
                            <a:srgbClr val="35B8EC">
                              <a:lumMod val="50000"/>
                            </a:srgbClr>
                          </a:solidFill>
                          <a:latin typeface="Arial" panose="020B0604020202020204"/>
                        </a:rPr>
                        <a:t>) </a:t>
                      </a:r>
                    </a:p>
                    <a:p>
                      <a:r>
                        <a:rPr lang="it-IT" sz="675" i="1" dirty="0" err="1">
                          <a:solidFill>
                            <a:srgbClr val="35B8EC">
                              <a:lumMod val="50000"/>
                            </a:srgbClr>
                          </a:solidFill>
                          <a:latin typeface="Arial" panose="020B0604020202020204"/>
                        </a:rPr>
                        <a:t>Pirolysis</a:t>
                      </a:r>
                      <a:endParaRPr lang="it-IT" sz="675" i="1" dirty="0">
                        <a:solidFill>
                          <a:srgbClr val="35B8EC">
                            <a:lumMod val="50000"/>
                          </a:srgbClr>
                        </a:solidFill>
                        <a:latin typeface="Arial" panose="020B0604020202020204"/>
                      </a:endParaRPr>
                    </a:p>
                    <a:p>
                      <a:r>
                        <a:rPr lang="it-IT" sz="675" b="1" i="1" dirty="0">
                          <a:solidFill>
                            <a:srgbClr val="35B8EC">
                              <a:lumMod val="50000"/>
                            </a:srgbClr>
                          </a:solidFill>
                          <a:latin typeface="Arial" panose="020B0604020202020204"/>
                        </a:rPr>
                        <a:t>…</a:t>
                      </a:r>
                    </a:p>
                  </p:txBody>
                </p:sp>
                <p:sp>
                  <p:nvSpPr>
                    <p:cNvPr id="66" name="Parentesi graffa chiusa 65">
                      <a:extLst>
                        <a:ext uri="{FF2B5EF4-FFF2-40B4-BE49-F238E27FC236}">
                          <a16:creationId xmlns:a16="http://schemas.microsoft.com/office/drawing/2014/main" id="{86D83CC7-A891-12CB-A16D-FBAC6EE9E972}"/>
                        </a:ext>
                      </a:extLst>
                    </p:cNvPr>
                    <p:cNvSpPr/>
                    <p:nvPr/>
                  </p:nvSpPr>
                  <p:spPr bwMode="auto">
                    <a:xfrm>
                      <a:off x="7504012" y="3800392"/>
                      <a:ext cx="203636" cy="616384"/>
                    </a:xfrm>
                    <a:prstGeom prst="rightBrace">
                      <a:avLst>
                        <a:gd name="adj1" fmla="val 38639"/>
                        <a:gd name="adj2" fmla="val 50000"/>
                      </a:avLst>
                    </a:prstGeom>
                    <a:ln>
                      <a:solidFill>
                        <a:srgbClr val="004E7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350">
                        <a:solidFill>
                          <a:srgbClr val="3B46D5"/>
                        </a:solidFill>
                        <a:latin typeface="Arial" panose="020B0604020202020204"/>
                      </a:endParaRPr>
                    </a:p>
                  </p:txBody>
                </p:sp>
                <p:sp>
                  <p:nvSpPr>
                    <p:cNvPr id="67" name="Rettangolo arrotondato 62">
                      <a:extLst>
                        <a:ext uri="{FF2B5EF4-FFF2-40B4-BE49-F238E27FC236}">
                          <a16:creationId xmlns:a16="http://schemas.microsoft.com/office/drawing/2014/main" id="{2FD6D524-2C4C-115C-7C11-A5BF717B5E20}"/>
                        </a:ext>
                      </a:extLst>
                    </p:cNvPr>
                    <p:cNvSpPr/>
                    <p:nvPr/>
                  </p:nvSpPr>
                  <p:spPr bwMode="auto">
                    <a:xfrm>
                      <a:off x="6487910" y="3748956"/>
                      <a:ext cx="2075390" cy="681201"/>
                    </a:xfrm>
                    <a:prstGeom prst="roundRect">
                      <a:avLst/>
                    </a:prstGeom>
                    <a:noFill/>
                    <a:ln w="15875">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dirty="0">
                        <a:solidFill>
                          <a:srgbClr val="FFFFFF"/>
                        </a:solidFill>
                        <a:latin typeface="Arial" panose="020B0604020202020204"/>
                      </a:endParaRPr>
                    </a:p>
                  </p:txBody>
                </p:sp>
                <p:sp>
                  <p:nvSpPr>
                    <p:cNvPr id="68" name="Rettangolo 67">
                      <a:extLst>
                        <a:ext uri="{FF2B5EF4-FFF2-40B4-BE49-F238E27FC236}">
                          <a16:creationId xmlns:a16="http://schemas.microsoft.com/office/drawing/2014/main" id="{8A67AEBB-59C7-FE7C-35E1-8476A860CD65}"/>
                        </a:ext>
                      </a:extLst>
                    </p:cNvPr>
                    <p:cNvSpPr/>
                    <p:nvPr/>
                  </p:nvSpPr>
                  <p:spPr bwMode="auto">
                    <a:xfrm>
                      <a:off x="7645150" y="3782348"/>
                      <a:ext cx="1021820" cy="631608"/>
                    </a:xfrm>
                    <a:prstGeom prst="rect">
                      <a:avLst/>
                    </a:prstGeom>
                  </p:spPr>
                  <p:txBody>
                    <a:bodyPr wrap="square" lIns="27000" tIns="27000" rIns="27000" bIns="27000">
                      <a:spAutoFit/>
                    </a:bodyPr>
                    <a:lstStyle/>
                    <a:p>
                      <a:pPr marL="128588" indent="-128588">
                        <a:buFont typeface="Wingdings" panose="05000000000000000000" pitchFamily="2" charset="2"/>
                        <a:buChar char="Ø"/>
                      </a:pPr>
                      <a:r>
                        <a:rPr lang="it-IT" sz="750" i="1" dirty="0">
                          <a:solidFill>
                            <a:srgbClr val="35B8EC">
                              <a:lumMod val="50000"/>
                            </a:srgbClr>
                          </a:solidFill>
                          <a:latin typeface="Arial" panose="020B0604020202020204"/>
                        </a:rPr>
                        <a:t>AGRICULTURE</a:t>
                      </a:r>
                    </a:p>
                    <a:p>
                      <a:pPr marL="128588" indent="-128588">
                        <a:buFont typeface="Wingdings" panose="05000000000000000000" pitchFamily="2" charset="2"/>
                        <a:buChar char="Ø"/>
                      </a:pPr>
                      <a:r>
                        <a:rPr lang="it-IT" sz="750" i="1" dirty="0">
                          <a:solidFill>
                            <a:srgbClr val="35B8EC">
                              <a:lumMod val="50000"/>
                            </a:srgbClr>
                          </a:solidFill>
                          <a:latin typeface="Arial" panose="020B0604020202020204"/>
                        </a:rPr>
                        <a:t>INCINERATION</a:t>
                      </a:r>
                    </a:p>
                    <a:p>
                      <a:pPr marL="128588" indent="-128588">
                        <a:buFont typeface="Wingdings" panose="05000000000000000000" pitchFamily="2" charset="2"/>
                        <a:buChar char="Ø"/>
                      </a:pPr>
                      <a:r>
                        <a:rPr lang="it-IT" sz="750" i="1" dirty="0">
                          <a:solidFill>
                            <a:srgbClr val="35B8EC">
                              <a:lumMod val="50000"/>
                            </a:srgbClr>
                          </a:solidFill>
                          <a:latin typeface="Arial" panose="020B0604020202020204"/>
                        </a:rPr>
                        <a:t>CEMENT </a:t>
                      </a:r>
                      <a:r>
                        <a:rPr lang="it-IT" sz="750" i="1" dirty="0" err="1">
                          <a:solidFill>
                            <a:srgbClr val="35B8EC">
                              <a:lumMod val="50000"/>
                            </a:srgbClr>
                          </a:solidFill>
                          <a:latin typeface="Arial" panose="020B0604020202020204"/>
                        </a:rPr>
                        <a:t>factory</a:t>
                      </a:r>
                      <a:endParaRPr lang="it-IT" sz="750" i="1" dirty="0">
                        <a:solidFill>
                          <a:srgbClr val="35B8EC">
                            <a:lumMod val="50000"/>
                          </a:srgbClr>
                        </a:solidFill>
                        <a:latin typeface="Arial" panose="020B0604020202020204"/>
                      </a:endParaRPr>
                    </a:p>
                    <a:p>
                      <a:pPr marL="128588" indent="-128588">
                        <a:buFont typeface="Wingdings" panose="05000000000000000000" pitchFamily="2" charset="2"/>
                        <a:buChar char="Ø"/>
                      </a:pPr>
                      <a:r>
                        <a:rPr lang="it-IT" sz="750" i="1" dirty="0">
                          <a:solidFill>
                            <a:srgbClr val="35B8EC">
                              <a:lumMod val="50000"/>
                            </a:srgbClr>
                          </a:solidFill>
                          <a:latin typeface="Arial" panose="020B0604020202020204"/>
                        </a:rPr>
                        <a:t>LANDFILL</a:t>
                      </a:r>
                    </a:p>
                    <a:p>
                      <a:pPr marL="128588" indent="-128588">
                        <a:buFont typeface="Wingdings" panose="05000000000000000000" pitchFamily="2" charset="2"/>
                        <a:buChar char="Ø"/>
                      </a:pPr>
                      <a:r>
                        <a:rPr lang="it-IT" sz="750" b="1" i="1" dirty="0">
                          <a:solidFill>
                            <a:srgbClr val="35B8EC">
                              <a:lumMod val="50000"/>
                            </a:srgbClr>
                          </a:solidFill>
                          <a:latin typeface="Arial" panose="020B0604020202020204"/>
                        </a:rPr>
                        <a:t>…</a:t>
                      </a:r>
                    </a:p>
                  </p:txBody>
                </p:sp>
              </p:grpSp>
            </p:grpSp>
          </p:grpSp>
          <p:sp>
            <p:nvSpPr>
              <p:cNvPr id="59" name="Rettangolo 58">
                <a:extLst>
                  <a:ext uri="{FF2B5EF4-FFF2-40B4-BE49-F238E27FC236}">
                    <a16:creationId xmlns:a16="http://schemas.microsoft.com/office/drawing/2014/main" id="{79F50F70-9A48-6EED-4BB7-7FA5FE4F490C}"/>
                  </a:ext>
                </a:extLst>
              </p:cNvPr>
              <p:cNvSpPr/>
              <p:nvPr/>
            </p:nvSpPr>
            <p:spPr>
              <a:xfrm>
                <a:off x="5565276" y="1649331"/>
                <a:ext cx="1144865" cy="276999"/>
              </a:xfrm>
              <a:prstGeom prst="rect">
                <a:avLst/>
              </a:prstGeom>
            </p:spPr>
            <p:txBody>
              <a:bodyPr wrap="none">
                <a:spAutoFit/>
              </a:bodyPr>
              <a:lstStyle/>
              <a:p>
                <a:r>
                  <a:rPr lang="en-US" sz="1200" b="1" dirty="0">
                    <a:solidFill>
                      <a:schemeClr val="accent4">
                        <a:lumMod val="50000"/>
                      </a:schemeClr>
                    </a:solidFill>
                    <a:latin typeface="Arial" panose="020B0604020202020204"/>
                  </a:rPr>
                  <a:t>Solution # 16</a:t>
                </a:r>
              </a:p>
            </p:txBody>
          </p:sp>
          <p:sp>
            <p:nvSpPr>
              <p:cNvPr id="60" name="Rettangolo 59">
                <a:extLst>
                  <a:ext uri="{FF2B5EF4-FFF2-40B4-BE49-F238E27FC236}">
                    <a16:creationId xmlns:a16="http://schemas.microsoft.com/office/drawing/2014/main" id="{400EAC9E-602A-6F74-CF16-AC741722958D}"/>
                  </a:ext>
                </a:extLst>
              </p:cNvPr>
              <p:cNvSpPr/>
              <p:nvPr/>
            </p:nvSpPr>
            <p:spPr bwMode="auto">
              <a:xfrm>
                <a:off x="5442376" y="3649382"/>
                <a:ext cx="1144865" cy="276999"/>
              </a:xfrm>
              <a:prstGeom prst="rect">
                <a:avLst/>
              </a:prstGeom>
            </p:spPr>
            <p:txBody>
              <a:bodyPr wrap="none">
                <a:spAutoFit/>
              </a:bodyPr>
              <a:lstStyle/>
              <a:p>
                <a:pPr>
                  <a:defRPr/>
                </a:pPr>
                <a:r>
                  <a:rPr lang="en-US" sz="1200" b="1" dirty="0">
                    <a:solidFill>
                      <a:schemeClr val="accent4">
                        <a:lumMod val="50000"/>
                      </a:schemeClr>
                    </a:solidFill>
                    <a:latin typeface="Arial" panose="020B0604020202020204"/>
                  </a:rPr>
                  <a:t>Solution # 19</a:t>
                </a:r>
              </a:p>
            </p:txBody>
          </p:sp>
        </p:grpSp>
        <p:pic>
          <p:nvPicPr>
            <p:cNvPr id="56" name="Immagine 55" descr="Immagine che contiene testo, interno, ufficio, tavolo da pranzo&#10;&#10;Descrizione generata automaticamente">
              <a:extLst>
                <a:ext uri="{FF2B5EF4-FFF2-40B4-BE49-F238E27FC236}">
                  <a16:creationId xmlns:a16="http://schemas.microsoft.com/office/drawing/2014/main" id="{E3D400D7-4ACD-2DBF-572D-BD07749986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5514627" y="3894784"/>
              <a:ext cx="1001589" cy="542328"/>
            </a:xfrm>
            <a:prstGeom prst="rect">
              <a:avLst/>
            </a:prstGeom>
          </p:spPr>
        </p:pic>
        <p:pic>
          <p:nvPicPr>
            <p:cNvPr id="57" name="Immagine 56" descr="Immagine che contiene testo, interno, ufficio, tavolo da pranzo&#10;&#10;Descrizione generata automaticamente">
              <a:extLst>
                <a:ext uri="{FF2B5EF4-FFF2-40B4-BE49-F238E27FC236}">
                  <a16:creationId xmlns:a16="http://schemas.microsoft.com/office/drawing/2014/main" id="{9044BDAA-01FA-D881-F02F-616ED90EDF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5604650" y="1922376"/>
              <a:ext cx="1001589" cy="542328"/>
            </a:xfrm>
            <a:prstGeom prst="rect">
              <a:avLst/>
            </a:prstGeom>
          </p:spPr>
        </p:pic>
      </p:grpSp>
      <p:pic>
        <p:nvPicPr>
          <p:cNvPr id="85" name="Immagine 84">
            <a:extLst>
              <a:ext uri="{FF2B5EF4-FFF2-40B4-BE49-F238E27FC236}">
                <a16:creationId xmlns:a16="http://schemas.microsoft.com/office/drawing/2014/main" id="{599E20AC-43C1-DDC2-DAFE-72FA3585682F}"/>
              </a:ext>
            </a:extLst>
          </p:cNvPr>
          <p:cNvPicPr>
            <a:picLocks noChangeAspect="1"/>
          </p:cNvPicPr>
          <p:nvPr/>
        </p:nvPicPr>
        <p:blipFill>
          <a:blip r:embed="rId7"/>
          <a:stretch>
            <a:fillRect/>
          </a:stretch>
        </p:blipFill>
        <p:spPr bwMode="auto">
          <a:xfrm>
            <a:off x="10331003" y="447208"/>
            <a:ext cx="1383772" cy="749544"/>
          </a:xfrm>
          <a:prstGeom prst="rect">
            <a:avLst/>
          </a:prstGeom>
        </p:spPr>
      </p:pic>
    </p:spTree>
    <p:extLst>
      <p:ext uri="{BB962C8B-B14F-4D97-AF65-F5344CB8AC3E}">
        <p14:creationId xmlns:p14="http://schemas.microsoft.com/office/powerpoint/2010/main" val="948879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5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6FFFFC4-C9FD-46D4-EBC7-841BC20061C3}"/>
              </a:ext>
            </a:extLst>
          </p:cNvPr>
          <p:cNvSpPr>
            <a:spLocks noGrp="1"/>
          </p:cNvSpPr>
          <p:nvPr>
            <p:ph type="sldNum" sz="quarter" idx="12"/>
          </p:nvPr>
        </p:nvSpPr>
        <p:spPr/>
        <p:txBody>
          <a:bodyPr/>
          <a:lstStyle/>
          <a:p>
            <a:fld id="{35E0BEC7-8AB0-44CD-B40B-F031126047EC}" type="slidenum">
              <a:rPr lang="es-ES" smtClean="0">
                <a:solidFill>
                  <a:srgbClr val="FFFFFF"/>
                </a:solidFill>
              </a:rPr>
              <a:pPr/>
              <a:t>3</a:t>
            </a:fld>
            <a:endParaRPr lang="es-ES" dirty="0">
              <a:solidFill>
                <a:srgbClr val="FFFFFF"/>
              </a:solidFill>
            </a:endParaRPr>
          </a:p>
        </p:txBody>
      </p:sp>
      <p:pic>
        <p:nvPicPr>
          <p:cNvPr id="5" name="Immagine 4">
            <a:extLst>
              <a:ext uri="{FF2B5EF4-FFF2-40B4-BE49-F238E27FC236}">
                <a16:creationId xmlns:a16="http://schemas.microsoft.com/office/drawing/2014/main" id="{5AAF1DFE-20CA-9A6D-9CD0-37CEFC059936}"/>
              </a:ext>
            </a:extLst>
          </p:cNvPr>
          <p:cNvPicPr>
            <a:picLocks noChangeAspect="1"/>
          </p:cNvPicPr>
          <p:nvPr/>
        </p:nvPicPr>
        <p:blipFill>
          <a:blip r:embed="rId2"/>
          <a:stretch>
            <a:fillRect/>
          </a:stretch>
        </p:blipFill>
        <p:spPr>
          <a:xfrm>
            <a:off x="2785032" y="563489"/>
            <a:ext cx="8768332" cy="4467485"/>
          </a:xfrm>
          <a:prstGeom prst="rect">
            <a:avLst/>
          </a:prstGeom>
        </p:spPr>
      </p:pic>
      <p:sp>
        <p:nvSpPr>
          <p:cNvPr id="6" name="CasellaDiTesto 5">
            <a:extLst>
              <a:ext uri="{FF2B5EF4-FFF2-40B4-BE49-F238E27FC236}">
                <a16:creationId xmlns:a16="http://schemas.microsoft.com/office/drawing/2014/main" id="{C71D403A-5417-09B8-AC4F-E94DB4631D0B}"/>
              </a:ext>
            </a:extLst>
          </p:cNvPr>
          <p:cNvSpPr txBox="1"/>
          <p:nvPr/>
        </p:nvSpPr>
        <p:spPr>
          <a:xfrm>
            <a:off x="551384" y="332656"/>
            <a:ext cx="9986017" cy="461665"/>
          </a:xfrm>
          <a:prstGeom prst="rect">
            <a:avLst/>
          </a:prstGeom>
        </p:spPr>
        <p:txBody>
          <a:bodyPr wrap="square">
            <a:spAutoFit/>
          </a:bodyPr>
          <a:lstStyle>
            <a:defPPr>
              <a:defRPr lang="it-IT"/>
            </a:defPPr>
            <a:lvl1pPr>
              <a:defRPr sz="2400" b="1">
                <a:solidFill>
                  <a:schemeClr val="accent5">
                    <a:lumMod val="50000"/>
                  </a:schemeClr>
                </a:solidFill>
              </a:defRPr>
            </a:lvl1pPr>
          </a:lstStyle>
          <a:p>
            <a:r>
              <a:rPr lang="it-IT" dirty="0">
                <a:solidFill>
                  <a:srgbClr val="35B8EC">
                    <a:lumMod val="50000"/>
                  </a:srgbClr>
                </a:solidFill>
                <a:latin typeface="Arial" panose="020B0604020202020204"/>
              </a:rPr>
              <a:t>MATCH MAPS OF PRODUCTS AND TERRITORY</a:t>
            </a:r>
            <a:endParaRPr lang="it-IT" sz="1800" b="0" i="1" dirty="0">
              <a:solidFill>
                <a:srgbClr val="35B8EC">
                  <a:lumMod val="50000"/>
                </a:srgbClr>
              </a:solidFill>
              <a:latin typeface="Arial" panose="020B0604020202020204"/>
            </a:endParaRPr>
          </a:p>
        </p:txBody>
      </p:sp>
      <p:sp>
        <p:nvSpPr>
          <p:cNvPr id="7" name="Rettangolo 6">
            <a:extLst>
              <a:ext uri="{FF2B5EF4-FFF2-40B4-BE49-F238E27FC236}">
                <a16:creationId xmlns:a16="http://schemas.microsoft.com/office/drawing/2014/main" id="{56E3EDB6-7A00-5F1C-F677-849DAED5E1F7}"/>
              </a:ext>
            </a:extLst>
          </p:cNvPr>
          <p:cNvSpPr/>
          <p:nvPr/>
        </p:nvSpPr>
        <p:spPr>
          <a:xfrm>
            <a:off x="972008" y="2994890"/>
            <a:ext cx="4275875" cy="3046988"/>
          </a:xfrm>
          <a:prstGeom prst="rect">
            <a:avLst/>
          </a:prstGeom>
          <a:solidFill>
            <a:schemeClr val="bg1"/>
          </a:solidFill>
        </p:spPr>
        <p:txBody>
          <a:bodyPr wrap="square">
            <a:spAutoFit/>
          </a:bodyPr>
          <a:lstStyle/>
          <a:p>
            <a:r>
              <a:rPr lang="it-IT" sz="1200" b="1" dirty="0">
                <a:solidFill>
                  <a:srgbClr val="C00000"/>
                </a:solidFill>
                <a:latin typeface="__fkGroteskNeue_a82850"/>
              </a:rPr>
              <a:t>P1 </a:t>
            </a:r>
            <a:r>
              <a:rPr lang="it-IT" sz="1200" b="1" dirty="0">
                <a:solidFill>
                  <a:srgbClr val="196181"/>
                </a:solidFill>
                <a:latin typeface="__fkGroteskNeue_a82850"/>
              </a:rPr>
              <a:t>- TERRITORY </a:t>
            </a:r>
            <a:r>
              <a:rPr lang="it-IT" sz="1200" dirty="0">
                <a:solidFill>
                  <a:srgbClr val="196181"/>
                </a:solidFill>
                <a:latin typeface="__fkGroteskNeue_a82850"/>
              </a:rPr>
              <a:t>and</a:t>
            </a:r>
            <a:r>
              <a:rPr lang="it-IT" sz="1200" b="1" dirty="0">
                <a:solidFill>
                  <a:srgbClr val="196181"/>
                </a:solidFill>
                <a:latin typeface="__fkGroteskNeue_a82850"/>
              </a:rPr>
              <a:t> UTILITIES ANAGRAPHIC</a:t>
            </a:r>
            <a:endParaRPr lang="it-IT" sz="1200" dirty="0">
              <a:solidFill>
                <a:srgbClr val="196181"/>
              </a:solidFill>
              <a:latin typeface="__fkGroteskNeue_a82850"/>
            </a:endParaRPr>
          </a:p>
          <a:p>
            <a:r>
              <a:rPr lang="it-IT" sz="1200" dirty="0" err="1">
                <a:solidFill>
                  <a:srgbClr val="196181"/>
                </a:solidFill>
                <a:latin typeface="__fkGroteskNeue_a82850"/>
              </a:rPr>
              <a:t>all</a:t>
            </a:r>
            <a:r>
              <a:rPr lang="it-IT" sz="1200" dirty="0">
                <a:solidFill>
                  <a:srgbClr val="196181"/>
                </a:solidFill>
                <a:latin typeface="__fkGroteskNeue_a82850"/>
              </a:rPr>
              <a:t> production points </a:t>
            </a:r>
            <a:r>
              <a:rPr lang="it-IT" sz="1200" dirty="0" err="1">
                <a:solidFill>
                  <a:srgbClr val="196181"/>
                </a:solidFill>
                <a:latin typeface="__fkGroteskNeue_a82850"/>
              </a:rPr>
              <a:t>territorial</a:t>
            </a:r>
            <a:r>
              <a:rPr lang="it-IT" sz="1200" dirty="0">
                <a:solidFill>
                  <a:srgbClr val="196181"/>
                </a:solidFill>
                <a:latin typeface="__fkGroteskNeue_a82850"/>
              </a:rPr>
              <a:t> </a:t>
            </a:r>
            <a:r>
              <a:rPr lang="it-IT" sz="1200" dirty="0" err="1">
                <a:solidFill>
                  <a:srgbClr val="196181"/>
                </a:solidFill>
                <a:latin typeface="__fkGroteskNeue_a82850"/>
              </a:rPr>
              <a:t>allocation</a:t>
            </a:r>
            <a:r>
              <a:rPr lang="it-IT" sz="1200" dirty="0">
                <a:solidFill>
                  <a:srgbClr val="196181"/>
                </a:solidFill>
                <a:latin typeface="__fkGroteskNeue_a82850"/>
              </a:rPr>
              <a:t>,</a:t>
            </a:r>
          </a:p>
          <a:p>
            <a:r>
              <a:rPr lang="it-IT" sz="1200" dirty="0">
                <a:solidFill>
                  <a:srgbClr val="196181"/>
                </a:solidFill>
                <a:latin typeface="__fkGroteskNeue_a82850"/>
              </a:rPr>
              <a:t>match </a:t>
            </a:r>
            <a:r>
              <a:rPr lang="it-IT" sz="1200" dirty="0" err="1">
                <a:solidFill>
                  <a:srgbClr val="196181"/>
                </a:solidFill>
                <a:latin typeface="__fkGroteskNeue_a82850"/>
              </a:rPr>
              <a:t>among</a:t>
            </a:r>
            <a:r>
              <a:rPr lang="it-IT" sz="1200" dirty="0">
                <a:solidFill>
                  <a:srgbClr val="196181"/>
                </a:solidFill>
                <a:latin typeface="__fkGroteskNeue_a82850"/>
              </a:rPr>
              <a:t> </a:t>
            </a:r>
            <a:r>
              <a:rPr lang="it-IT" sz="1200" dirty="0" err="1">
                <a:solidFill>
                  <a:srgbClr val="196181"/>
                </a:solidFill>
                <a:latin typeface="__fkGroteskNeue_a82850"/>
              </a:rPr>
              <a:t>them</a:t>
            </a:r>
            <a:r>
              <a:rPr lang="it-IT" sz="1200" dirty="0">
                <a:solidFill>
                  <a:srgbClr val="196181"/>
                </a:solidFill>
                <a:latin typeface="__fkGroteskNeue_a82850"/>
              </a:rPr>
              <a:t> and </a:t>
            </a:r>
            <a:r>
              <a:rPr lang="it-IT" sz="1200" dirty="0" err="1">
                <a:solidFill>
                  <a:srgbClr val="196181"/>
                </a:solidFill>
                <a:latin typeface="__fkGroteskNeue_a82850"/>
              </a:rPr>
              <a:t>territory</a:t>
            </a:r>
            <a:r>
              <a:rPr lang="it-IT" sz="1200" dirty="0">
                <a:solidFill>
                  <a:srgbClr val="196181"/>
                </a:solidFill>
                <a:latin typeface="__fkGroteskNeue_a82850"/>
              </a:rPr>
              <a:t> for </a:t>
            </a:r>
            <a:r>
              <a:rPr lang="it-IT" sz="1200" dirty="0" err="1">
                <a:solidFill>
                  <a:srgbClr val="196181"/>
                </a:solidFill>
                <a:latin typeface="__fkGroteskNeue_a82850"/>
              </a:rPr>
              <a:t>several</a:t>
            </a:r>
            <a:r>
              <a:rPr lang="it-IT" sz="1200" dirty="0">
                <a:solidFill>
                  <a:srgbClr val="196181"/>
                </a:solidFill>
                <a:latin typeface="__fkGroteskNeue_a82850"/>
              </a:rPr>
              <a:t> assesment</a:t>
            </a:r>
          </a:p>
          <a:p>
            <a:r>
              <a:rPr lang="it-IT" sz="1200" dirty="0">
                <a:solidFill>
                  <a:srgbClr val="196181"/>
                </a:solidFill>
                <a:latin typeface="__fkGroteskNeue_a82850"/>
              </a:rPr>
              <a:t> </a:t>
            </a:r>
          </a:p>
          <a:p>
            <a:r>
              <a:rPr lang="it-IT" sz="1200" b="1" dirty="0">
                <a:solidFill>
                  <a:srgbClr val="C00000"/>
                </a:solidFill>
                <a:latin typeface="__fkGroteskNeue_a82850"/>
              </a:rPr>
              <a:t>P2 </a:t>
            </a:r>
            <a:r>
              <a:rPr lang="it-IT" sz="1200" b="1" dirty="0">
                <a:solidFill>
                  <a:srgbClr val="196181"/>
                </a:solidFill>
                <a:latin typeface="__fkGroteskNeue_a82850"/>
              </a:rPr>
              <a:t>- REGULATORY STATUS </a:t>
            </a:r>
            <a:r>
              <a:rPr lang="it-IT" sz="1200" dirty="0">
                <a:solidFill>
                  <a:srgbClr val="196181"/>
                </a:solidFill>
                <a:latin typeface="__fkGroteskNeue_a82850"/>
              </a:rPr>
              <a:t>- EU-NATIONAL-REGIONAL LOCAL - </a:t>
            </a:r>
            <a:r>
              <a:rPr lang="it-IT" sz="1200" dirty="0" err="1">
                <a:solidFill>
                  <a:srgbClr val="196181"/>
                </a:solidFill>
                <a:latin typeface="__fkGroteskNeue_a82850"/>
              </a:rPr>
              <a:t>studied</a:t>
            </a:r>
            <a:r>
              <a:rPr lang="it-IT" sz="1200" dirty="0">
                <a:solidFill>
                  <a:srgbClr val="196181"/>
                </a:solidFill>
                <a:latin typeface="__fkGroteskNeue_a82850"/>
              </a:rPr>
              <a:t> and </a:t>
            </a:r>
            <a:r>
              <a:rPr lang="it-IT" sz="1200" dirty="0" err="1">
                <a:solidFill>
                  <a:srgbClr val="196181"/>
                </a:solidFill>
                <a:latin typeface="__fkGroteskNeue_a82850"/>
              </a:rPr>
              <a:t>organised</a:t>
            </a:r>
            <a:r>
              <a:rPr lang="it-IT" sz="1200" dirty="0">
                <a:solidFill>
                  <a:srgbClr val="196181"/>
                </a:solidFill>
                <a:latin typeface="__fkGroteskNeue_a82850"/>
              </a:rPr>
              <a:t> by </a:t>
            </a:r>
            <a:r>
              <a:rPr lang="it-IT" sz="1200" dirty="0" err="1">
                <a:solidFill>
                  <a:srgbClr val="196181"/>
                </a:solidFill>
                <a:latin typeface="__fkGroteskNeue_a82850"/>
              </a:rPr>
              <a:t>order</a:t>
            </a:r>
            <a:r>
              <a:rPr lang="it-IT" sz="1200" dirty="0">
                <a:solidFill>
                  <a:srgbClr val="196181"/>
                </a:solidFill>
                <a:latin typeface="__fkGroteskNeue_a82850"/>
              </a:rPr>
              <a:t> of </a:t>
            </a:r>
            <a:r>
              <a:rPr lang="it-IT" sz="1200" dirty="0" err="1">
                <a:solidFill>
                  <a:srgbClr val="196181"/>
                </a:solidFill>
                <a:latin typeface="__fkGroteskNeue_a82850"/>
              </a:rPr>
              <a:t>importance</a:t>
            </a:r>
            <a:r>
              <a:rPr lang="it-IT" sz="1200" dirty="0">
                <a:solidFill>
                  <a:srgbClr val="196181"/>
                </a:solidFill>
                <a:latin typeface="__fkGroteskNeue_a82850"/>
              </a:rPr>
              <a:t> to </a:t>
            </a:r>
            <a:r>
              <a:rPr lang="it-IT" sz="1200" dirty="0" err="1">
                <a:solidFill>
                  <a:srgbClr val="196181"/>
                </a:solidFill>
                <a:latin typeface="__fkGroteskNeue_a82850"/>
              </a:rPr>
              <a:t>identify</a:t>
            </a:r>
            <a:r>
              <a:rPr lang="it-IT" sz="1200" dirty="0">
                <a:solidFill>
                  <a:srgbClr val="196181"/>
                </a:solidFill>
                <a:latin typeface="__fkGroteskNeue_a82850"/>
              </a:rPr>
              <a:t> </a:t>
            </a:r>
            <a:r>
              <a:rPr lang="it-IT" sz="1200" dirty="0" err="1">
                <a:solidFill>
                  <a:srgbClr val="196181"/>
                </a:solidFill>
                <a:latin typeface="__fkGroteskNeue_a82850"/>
              </a:rPr>
              <a:t>barriers</a:t>
            </a:r>
            <a:r>
              <a:rPr lang="it-IT" sz="1200" dirty="0">
                <a:solidFill>
                  <a:srgbClr val="196181"/>
                </a:solidFill>
                <a:latin typeface="__fkGroteskNeue_a82850"/>
              </a:rPr>
              <a:t> and </a:t>
            </a:r>
            <a:r>
              <a:rPr lang="it-IT" sz="1200" dirty="0" err="1">
                <a:solidFill>
                  <a:srgbClr val="196181"/>
                </a:solidFill>
                <a:latin typeface="__fkGroteskNeue_a82850"/>
              </a:rPr>
              <a:t>potential</a:t>
            </a:r>
            <a:r>
              <a:rPr lang="it-IT" sz="1200" dirty="0">
                <a:solidFill>
                  <a:srgbClr val="196181"/>
                </a:solidFill>
                <a:latin typeface="__fkGroteskNeue_a82850"/>
              </a:rPr>
              <a:t> </a:t>
            </a:r>
            <a:r>
              <a:rPr lang="it-IT" sz="1200" dirty="0" err="1">
                <a:solidFill>
                  <a:srgbClr val="196181"/>
                </a:solidFill>
                <a:latin typeface="__fkGroteskNeue_a82850"/>
              </a:rPr>
              <a:t>relationships</a:t>
            </a:r>
            <a:r>
              <a:rPr lang="it-IT" sz="1200" dirty="0">
                <a:solidFill>
                  <a:srgbClr val="196181"/>
                </a:solidFill>
                <a:latin typeface="__fkGroteskNeue_a82850"/>
              </a:rPr>
              <a:t> with </a:t>
            </a:r>
            <a:r>
              <a:rPr lang="it-IT" sz="1200" dirty="0" err="1">
                <a:solidFill>
                  <a:srgbClr val="196181"/>
                </a:solidFill>
                <a:latin typeface="__fkGroteskNeue_a82850"/>
              </a:rPr>
              <a:t>resource</a:t>
            </a:r>
            <a:r>
              <a:rPr lang="it-IT" sz="1200" dirty="0">
                <a:solidFill>
                  <a:srgbClr val="196181"/>
                </a:solidFill>
                <a:latin typeface="__fkGroteskNeue_a82850"/>
              </a:rPr>
              <a:t> </a:t>
            </a:r>
            <a:r>
              <a:rPr lang="it-IT" sz="1200" dirty="0" err="1">
                <a:solidFill>
                  <a:srgbClr val="196181"/>
                </a:solidFill>
                <a:latin typeface="__fkGroteskNeue_a82850"/>
              </a:rPr>
              <a:t>valorisation</a:t>
            </a:r>
            <a:r>
              <a:rPr lang="it-IT" sz="1200" dirty="0">
                <a:solidFill>
                  <a:srgbClr val="196181"/>
                </a:solidFill>
                <a:latin typeface="__fkGroteskNeue_a82850"/>
              </a:rPr>
              <a:t> (</a:t>
            </a:r>
            <a:r>
              <a:rPr lang="it-IT" sz="1200" dirty="0" err="1">
                <a:solidFill>
                  <a:srgbClr val="196181"/>
                </a:solidFill>
                <a:latin typeface="__fkGroteskNeue_a82850"/>
              </a:rPr>
              <a:t>effluents</a:t>
            </a:r>
            <a:r>
              <a:rPr lang="it-IT" sz="1200" dirty="0">
                <a:solidFill>
                  <a:srgbClr val="196181"/>
                </a:solidFill>
                <a:latin typeface="__fkGroteskNeue_a82850"/>
              </a:rPr>
              <a:t> and </a:t>
            </a:r>
            <a:r>
              <a:rPr lang="it-IT" sz="1200" dirty="0" err="1">
                <a:solidFill>
                  <a:srgbClr val="196181"/>
                </a:solidFill>
                <a:latin typeface="__fkGroteskNeue_a82850"/>
              </a:rPr>
              <a:t>sludge</a:t>
            </a:r>
            <a:r>
              <a:rPr lang="it-IT" sz="1200" dirty="0">
                <a:solidFill>
                  <a:srgbClr val="196181"/>
                </a:solidFill>
                <a:latin typeface="__fkGroteskNeue_a82850"/>
              </a:rPr>
              <a:t>) </a:t>
            </a:r>
          </a:p>
          <a:p>
            <a:r>
              <a:rPr lang="it-IT" sz="1200" dirty="0">
                <a:solidFill>
                  <a:srgbClr val="196181"/>
                </a:solidFill>
                <a:latin typeface="__fkGroteskNeue_a82850"/>
              </a:rPr>
              <a:t>– ACTIONS ON MARKET - SOCIETY</a:t>
            </a:r>
          </a:p>
          <a:p>
            <a:endParaRPr lang="it-IT" sz="1200" dirty="0">
              <a:solidFill>
                <a:srgbClr val="196181"/>
              </a:solidFill>
              <a:latin typeface="__fkGroteskNeue_a82850"/>
            </a:endParaRPr>
          </a:p>
          <a:p>
            <a:r>
              <a:rPr lang="it-IT" sz="1200" b="1" dirty="0">
                <a:solidFill>
                  <a:srgbClr val="C00000"/>
                </a:solidFill>
                <a:latin typeface="__fkGroteskNeue_a82850"/>
              </a:rPr>
              <a:t>P3</a:t>
            </a:r>
            <a:r>
              <a:rPr lang="it-IT" sz="1200" b="1" dirty="0">
                <a:solidFill>
                  <a:srgbClr val="196181"/>
                </a:solidFill>
                <a:latin typeface="__fkGroteskNeue_a82850"/>
              </a:rPr>
              <a:t> - QUALITY &amp; TREATMENT CHAINS </a:t>
            </a:r>
          </a:p>
          <a:p>
            <a:endParaRPr lang="it-IT" sz="1200" b="1" dirty="0">
              <a:solidFill>
                <a:srgbClr val="196181"/>
              </a:solidFill>
              <a:latin typeface="__fkGroteskNeue_a82850"/>
            </a:endParaRPr>
          </a:p>
          <a:p>
            <a:r>
              <a:rPr lang="it-IT" sz="1200" b="1" dirty="0">
                <a:solidFill>
                  <a:srgbClr val="C00000"/>
                </a:solidFill>
                <a:latin typeface="__fkGroteskNeue_a82850"/>
              </a:rPr>
              <a:t>P3 </a:t>
            </a:r>
            <a:r>
              <a:rPr lang="it-IT" sz="1200" b="1" dirty="0">
                <a:solidFill>
                  <a:srgbClr val="196181"/>
                </a:solidFill>
                <a:latin typeface="__fkGroteskNeue_a82850"/>
              </a:rPr>
              <a:t>- TREATMENT CHAIN  &amp; CFP </a:t>
            </a:r>
          </a:p>
          <a:p>
            <a:r>
              <a:rPr lang="it-IT" sz="1200" dirty="0">
                <a:solidFill>
                  <a:srgbClr val="196181"/>
                </a:solidFill>
                <a:latin typeface="__fkGroteskNeue_a82850"/>
              </a:rPr>
              <a:t>(</a:t>
            </a:r>
            <a:r>
              <a:rPr lang="it-IT" sz="1200" i="1" dirty="0">
                <a:solidFill>
                  <a:srgbClr val="196181"/>
                </a:solidFill>
                <a:latin typeface="__fkGroteskNeue_a82850"/>
              </a:rPr>
              <a:t>in </a:t>
            </a:r>
            <a:r>
              <a:rPr lang="it-IT" sz="1200" i="1" dirty="0" err="1">
                <a:solidFill>
                  <a:srgbClr val="196181"/>
                </a:solidFill>
                <a:latin typeface="__fkGroteskNeue_a82850"/>
              </a:rPr>
              <a:t>terms</a:t>
            </a:r>
            <a:r>
              <a:rPr lang="it-IT" sz="1200" i="1" dirty="0">
                <a:solidFill>
                  <a:srgbClr val="196181"/>
                </a:solidFill>
                <a:latin typeface="__fkGroteskNeue_a82850"/>
              </a:rPr>
              <a:t> of range</a:t>
            </a:r>
            <a:r>
              <a:rPr lang="it-IT" sz="1200" dirty="0">
                <a:solidFill>
                  <a:srgbClr val="196181"/>
                </a:solidFill>
                <a:latin typeface="__fkGroteskNeue_a82850"/>
              </a:rPr>
              <a:t>)</a:t>
            </a:r>
          </a:p>
          <a:p>
            <a:endParaRPr lang="it-IT" sz="1200" dirty="0">
              <a:solidFill>
                <a:srgbClr val="196181"/>
              </a:solidFill>
              <a:latin typeface="__fkGroteskNeue_a82850"/>
            </a:endParaRPr>
          </a:p>
          <a:p>
            <a:endParaRPr lang="it-IT" sz="1200" dirty="0">
              <a:solidFill>
                <a:srgbClr val="196181"/>
              </a:solidFill>
              <a:latin typeface="__fkGroteskNeue_a82850"/>
            </a:endParaRPr>
          </a:p>
        </p:txBody>
      </p:sp>
    </p:spTree>
    <p:extLst>
      <p:ext uri="{BB962C8B-B14F-4D97-AF65-F5344CB8AC3E}">
        <p14:creationId xmlns:p14="http://schemas.microsoft.com/office/powerpoint/2010/main" val="36350215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6FFFFC4-C9FD-46D4-EBC7-841BC20061C3}"/>
              </a:ext>
            </a:extLst>
          </p:cNvPr>
          <p:cNvSpPr>
            <a:spLocks noGrp="1"/>
          </p:cNvSpPr>
          <p:nvPr>
            <p:ph type="sldNum" sz="quarter" idx="12"/>
          </p:nvPr>
        </p:nvSpPr>
        <p:spPr/>
        <p:txBody>
          <a:bodyPr/>
          <a:lstStyle/>
          <a:p>
            <a:fld id="{35E0BEC7-8AB0-44CD-B40B-F031126047EC}" type="slidenum">
              <a:rPr lang="es-ES" smtClean="0">
                <a:solidFill>
                  <a:srgbClr val="FFFFFF"/>
                </a:solidFill>
              </a:rPr>
              <a:pPr/>
              <a:t>4</a:t>
            </a:fld>
            <a:endParaRPr lang="es-ES" dirty="0">
              <a:solidFill>
                <a:srgbClr val="FFFFFF"/>
              </a:solidFill>
            </a:endParaRPr>
          </a:p>
        </p:txBody>
      </p:sp>
      <p:sp>
        <p:nvSpPr>
          <p:cNvPr id="5" name="CasellaDiTesto 4">
            <a:extLst>
              <a:ext uri="{FF2B5EF4-FFF2-40B4-BE49-F238E27FC236}">
                <a16:creationId xmlns:a16="http://schemas.microsoft.com/office/drawing/2014/main" id="{EFE618D1-1833-86E6-23B3-A3CA8DC40C32}"/>
              </a:ext>
            </a:extLst>
          </p:cNvPr>
          <p:cNvSpPr txBox="1"/>
          <p:nvPr/>
        </p:nvSpPr>
        <p:spPr>
          <a:xfrm>
            <a:off x="335360" y="89725"/>
            <a:ext cx="9986017" cy="461665"/>
          </a:xfrm>
          <a:prstGeom prst="rect">
            <a:avLst/>
          </a:prstGeom>
        </p:spPr>
        <p:txBody>
          <a:bodyPr wrap="square">
            <a:spAutoFit/>
          </a:bodyPr>
          <a:lstStyle>
            <a:defPPr>
              <a:defRPr lang="it-IT"/>
            </a:defPPr>
            <a:lvl1pPr>
              <a:defRPr sz="2400" b="1">
                <a:solidFill>
                  <a:srgbClr val="35B8EC">
                    <a:lumMod val="50000"/>
                  </a:srgbClr>
                </a:solidFill>
                <a:latin typeface="Arial" panose="020B0604020202020204"/>
              </a:defRPr>
            </a:lvl1pPr>
          </a:lstStyle>
          <a:p>
            <a:r>
              <a:rPr lang="de-DE" dirty="0"/>
              <a:t>P1 - MASTER DATA - FOR AGRICULTURAL EFFLUENT REUSE</a:t>
            </a:r>
            <a:endParaRPr lang="it-IT" dirty="0"/>
          </a:p>
        </p:txBody>
      </p:sp>
      <p:sp>
        <p:nvSpPr>
          <p:cNvPr id="6" name="Rettangolo con angoli arrotondati 5">
            <a:extLst>
              <a:ext uri="{FF2B5EF4-FFF2-40B4-BE49-F238E27FC236}">
                <a16:creationId xmlns:a16="http://schemas.microsoft.com/office/drawing/2014/main" id="{36B22886-17A4-4A76-41FC-3FE3A197D208}"/>
              </a:ext>
            </a:extLst>
          </p:cNvPr>
          <p:cNvSpPr/>
          <p:nvPr/>
        </p:nvSpPr>
        <p:spPr>
          <a:xfrm>
            <a:off x="6897597" y="526778"/>
            <a:ext cx="5155983" cy="1606078"/>
          </a:xfrm>
          <a:prstGeom prst="roundRect">
            <a:avLst/>
          </a:prstGeom>
          <a:solidFill>
            <a:schemeClr val="bg1"/>
          </a:solidFill>
          <a:ln w="31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b="1" dirty="0">
                <a:solidFill>
                  <a:schemeClr val="accent4">
                    <a:lumMod val="50000"/>
                  </a:schemeClr>
                </a:solidFill>
              </a:rPr>
              <a:t>MATCH: EFFLUENT </a:t>
            </a:r>
            <a:r>
              <a:rPr lang="it-IT" sz="1400" dirty="0">
                <a:solidFill>
                  <a:schemeClr val="accent4">
                    <a:lumMod val="50000"/>
                  </a:schemeClr>
                </a:solidFill>
              </a:rPr>
              <a:t>AND</a:t>
            </a:r>
            <a:r>
              <a:rPr lang="it-IT" sz="1400" b="1" dirty="0">
                <a:solidFill>
                  <a:schemeClr val="accent4">
                    <a:lumMod val="50000"/>
                  </a:schemeClr>
                </a:solidFill>
              </a:rPr>
              <a:t> HYDROGRAPHIC NETWORK </a:t>
            </a:r>
          </a:p>
          <a:p>
            <a:endParaRPr lang="it-IT" sz="1400" b="1" dirty="0">
              <a:solidFill>
                <a:schemeClr val="accent4">
                  <a:lumMod val="50000"/>
                </a:schemeClr>
              </a:solidFill>
            </a:endParaRPr>
          </a:p>
          <a:p>
            <a:r>
              <a:rPr lang="it-IT" sz="1200" dirty="0">
                <a:solidFill>
                  <a:schemeClr val="accent4">
                    <a:lumMod val="50000"/>
                  </a:schemeClr>
                </a:solidFill>
              </a:rPr>
              <a:t>EFFLUENT DISCHARGE &amp; AGRICULTURAL WITHDRAWALS</a:t>
            </a:r>
          </a:p>
          <a:p>
            <a:r>
              <a:rPr lang="it-IT" sz="1200" dirty="0">
                <a:solidFill>
                  <a:schemeClr val="accent4">
                    <a:lumMod val="50000"/>
                  </a:schemeClr>
                </a:solidFill>
              </a:rPr>
              <a:t>VOLUMES DISCHARGED &amp; VOLUMES WITHDRAWN</a:t>
            </a:r>
          </a:p>
          <a:p>
            <a:r>
              <a:rPr lang="it-IT" sz="1200" dirty="0">
                <a:solidFill>
                  <a:schemeClr val="accent4">
                    <a:lumMod val="50000"/>
                  </a:schemeClr>
                </a:solidFill>
              </a:rPr>
              <a:t>VOLUMES AVAILABLE </a:t>
            </a:r>
          </a:p>
          <a:p>
            <a:endParaRPr lang="it-IT" sz="1400" dirty="0">
              <a:solidFill>
                <a:schemeClr val="accent4">
                  <a:lumMod val="50000"/>
                </a:schemeClr>
              </a:solidFill>
            </a:endParaRPr>
          </a:p>
          <a:p>
            <a:r>
              <a:rPr lang="it-IT" sz="1400" dirty="0">
                <a:solidFill>
                  <a:schemeClr val="accent4">
                    <a:lumMod val="50000"/>
                  </a:schemeClr>
                </a:solidFill>
              </a:rPr>
              <a:t>SEVERAL SCALE: REGIONAL - BASINS - UTILITIES</a:t>
            </a:r>
          </a:p>
        </p:txBody>
      </p:sp>
      <p:graphicFrame>
        <p:nvGraphicFramePr>
          <p:cNvPr id="7" name="Tabella 6">
            <a:extLst>
              <a:ext uri="{FF2B5EF4-FFF2-40B4-BE49-F238E27FC236}">
                <a16:creationId xmlns:a16="http://schemas.microsoft.com/office/drawing/2014/main" id="{89A56F04-C84E-650E-1819-6E72073A1F44}"/>
              </a:ext>
            </a:extLst>
          </p:cNvPr>
          <p:cNvGraphicFramePr>
            <a:graphicFrameLocks noGrp="1"/>
          </p:cNvGraphicFramePr>
          <p:nvPr>
            <p:extLst>
              <p:ext uri="{D42A27DB-BD31-4B8C-83A1-F6EECF244321}">
                <p14:modId xmlns:p14="http://schemas.microsoft.com/office/powerpoint/2010/main" val="2961729802"/>
              </p:ext>
            </p:extLst>
          </p:nvPr>
        </p:nvGraphicFramePr>
        <p:xfrm>
          <a:off x="7037188" y="2210324"/>
          <a:ext cx="4876800" cy="3880027"/>
        </p:xfrm>
        <a:graphic>
          <a:graphicData uri="http://schemas.openxmlformats.org/drawingml/2006/table">
            <a:tbl>
              <a:tblPr>
                <a:tableStyleId>{5C22544A-7EE6-4342-B048-85BDC9FD1C3A}</a:tableStyleId>
              </a:tblPr>
              <a:tblGrid>
                <a:gridCol w="624812">
                  <a:extLst>
                    <a:ext uri="{9D8B030D-6E8A-4147-A177-3AD203B41FA5}">
                      <a16:colId xmlns:a16="http://schemas.microsoft.com/office/drawing/2014/main" val="1828199798"/>
                    </a:ext>
                  </a:extLst>
                </a:gridCol>
                <a:gridCol w="594388">
                  <a:extLst>
                    <a:ext uri="{9D8B030D-6E8A-4147-A177-3AD203B41FA5}">
                      <a16:colId xmlns:a16="http://schemas.microsoft.com/office/drawing/2014/main" val="3714322682"/>
                    </a:ext>
                  </a:extLst>
                </a:gridCol>
                <a:gridCol w="609600">
                  <a:extLst>
                    <a:ext uri="{9D8B030D-6E8A-4147-A177-3AD203B41FA5}">
                      <a16:colId xmlns:a16="http://schemas.microsoft.com/office/drawing/2014/main" val="2308006023"/>
                    </a:ext>
                  </a:extLst>
                </a:gridCol>
                <a:gridCol w="609600">
                  <a:extLst>
                    <a:ext uri="{9D8B030D-6E8A-4147-A177-3AD203B41FA5}">
                      <a16:colId xmlns:a16="http://schemas.microsoft.com/office/drawing/2014/main" val="1009837816"/>
                    </a:ext>
                  </a:extLst>
                </a:gridCol>
                <a:gridCol w="609600">
                  <a:extLst>
                    <a:ext uri="{9D8B030D-6E8A-4147-A177-3AD203B41FA5}">
                      <a16:colId xmlns:a16="http://schemas.microsoft.com/office/drawing/2014/main" val="397748104"/>
                    </a:ext>
                  </a:extLst>
                </a:gridCol>
                <a:gridCol w="609600">
                  <a:extLst>
                    <a:ext uri="{9D8B030D-6E8A-4147-A177-3AD203B41FA5}">
                      <a16:colId xmlns:a16="http://schemas.microsoft.com/office/drawing/2014/main" val="1821352807"/>
                    </a:ext>
                  </a:extLst>
                </a:gridCol>
                <a:gridCol w="609600">
                  <a:extLst>
                    <a:ext uri="{9D8B030D-6E8A-4147-A177-3AD203B41FA5}">
                      <a16:colId xmlns:a16="http://schemas.microsoft.com/office/drawing/2014/main" val="1964436908"/>
                    </a:ext>
                  </a:extLst>
                </a:gridCol>
                <a:gridCol w="609600">
                  <a:extLst>
                    <a:ext uri="{9D8B030D-6E8A-4147-A177-3AD203B41FA5}">
                      <a16:colId xmlns:a16="http://schemas.microsoft.com/office/drawing/2014/main" val="3633972994"/>
                    </a:ext>
                  </a:extLst>
                </a:gridCol>
              </a:tblGrid>
              <a:tr h="183275">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l" fontAlgn="b"/>
                      <a:r>
                        <a:rPr lang="it-IT" sz="1100" u="none" strike="noStrike" dirty="0">
                          <a:effectLst/>
                        </a:rPr>
                        <a:t>SEVERAL METRICS TO ASSESS</a:t>
                      </a:r>
                      <a:endParaRPr lang="it-IT" sz="1100" b="0" i="0" u="none" strike="noStrike" dirty="0">
                        <a:solidFill>
                          <a:srgbClr val="C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9225755"/>
                  </a:ext>
                </a:extLst>
              </a:tr>
              <a:tr h="445312">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gridSpan="5">
                  <a:txBody>
                    <a:bodyPr/>
                    <a:lstStyle/>
                    <a:p>
                      <a:pPr algn="l" fontAlgn="b"/>
                      <a:r>
                        <a:rPr lang="en-US" sz="1400" u="none" strike="noStrike" dirty="0">
                          <a:effectLst/>
                          <a:highlight>
                            <a:srgbClr val="DDEBF7"/>
                          </a:highlight>
                        </a:rPr>
                        <a:t>Ensuring water for all relevant uses</a:t>
                      </a:r>
                      <a:endParaRPr lang="en-US" sz="1400" b="1" i="0" u="none" strike="noStrike" dirty="0">
                        <a:solidFill>
                          <a:srgbClr val="305496"/>
                        </a:solidFill>
                        <a:effectLst/>
                        <a:highlight>
                          <a:srgbClr val="DDEBF7"/>
                        </a:highligh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7265427"/>
                  </a:ext>
                </a:extLst>
              </a:tr>
              <a:tr h="238125">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400" u="none" strike="noStrike">
                          <a:effectLst/>
                          <a:highlight>
                            <a:srgbClr val="DDEBF7"/>
                          </a:highlight>
                        </a:rPr>
                        <a:t>S.O.A</a:t>
                      </a:r>
                      <a:endParaRPr lang="it-IT" sz="1400" b="1" i="0" u="none" strike="noStrike">
                        <a:solidFill>
                          <a:srgbClr val="000000"/>
                        </a:solidFill>
                        <a:effectLst/>
                        <a:highlight>
                          <a:srgbClr val="DDEBF7"/>
                        </a:highlight>
                        <a:latin typeface="Calibri" panose="020F0502020204030204" pitchFamily="34" charset="0"/>
                      </a:endParaRPr>
                    </a:p>
                  </a:txBody>
                  <a:tcPr marL="9525" marR="9525" marT="9525" marB="0" anchor="b"/>
                </a:tc>
                <a:tc>
                  <a:txBody>
                    <a:bodyPr/>
                    <a:lstStyle/>
                    <a:p>
                      <a:pPr algn="l" fontAlgn="b"/>
                      <a:r>
                        <a:rPr lang="it-IT" sz="1100" u="none" strike="noStrike">
                          <a:effectLst/>
                          <a:highlight>
                            <a:srgbClr val="DDEBF7"/>
                          </a:highlight>
                        </a:rPr>
                        <a:t> </a:t>
                      </a:r>
                      <a:endParaRPr lang="it-IT" sz="1100" b="0" i="0" u="none" strike="noStrike">
                        <a:solidFill>
                          <a:srgbClr val="000000"/>
                        </a:solidFill>
                        <a:effectLst/>
                        <a:highlight>
                          <a:srgbClr val="DDEBF7"/>
                        </a:highlight>
                        <a:latin typeface="Calibri" panose="020F0502020204030204" pitchFamily="34" charset="0"/>
                      </a:endParaRPr>
                    </a:p>
                  </a:txBody>
                  <a:tcPr marL="9525" marR="9525" marT="9525" marB="0" anchor="b"/>
                </a:tc>
                <a:tc>
                  <a:txBody>
                    <a:bodyPr/>
                    <a:lstStyle/>
                    <a:p>
                      <a:pPr algn="l" fontAlgn="b"/>
                      <a:r>
                        <a:rPr lang="it-IT" sz="1100" u="none" strike="noStrike" dirty="0">
                          <a:effectLst/>
                          <a:highlight>
                            <a:srgbClr val="DDEBF7"/>
                          </a:highlight>
                        </a:rPr>
                        <a:t> </a:t>
                      </a:r>
                      <a:endParaRPr lang="it-IT" sz="1100" b="0" i="0" u="none" strike="noStrike" dirty="0">
                        <a:solidFill>
                          <a:srgbClr val="000000"/>
                        </a:solidFill>
                        <a:effectLst/>
                        <a:highlight>
                          <a:srgbClr val="DDEBF7"/>
                        </a:highlight>
                        <a:latin typeface="Calibri" panose="020F0502020204030204" pitchFamily="34" charset="0"/>
                      </a:endParaRPr>
                    </a:p>
                  </a:txBody>
                  <a:tcPr marL="9525" marR="9525" marT="9525" marB="0" anchor="b"/>
                </a:tc>
                <a:tc>
                  <a:txBody>
                    <a:bodyPr/>
                    <a:lstStyle/>
                    <a:p>
                      <a:pPr algn="l" fontAlgn="b"/>
                      <a:r>
                        <a:rPr lang="it-IT" sz="1100" u="none" strike="noStrike">
                          <a:effectLst/>
                          <a:highlight>
                            <a:srgbClr val="DDEBF7"/>
                          </a:highlight>
                        </a:rPr>
                        <a:t> </a:t>
                      </a:r>
                      <a:endParaRPr lang="it-IT" sz="1100" b="0" i="0" u="none" strike="noStrike">
                        <a:solidFill>
                          <a:srgbClr val="000000"/>
                        </a:solidFill>
                        <a:effectLst/>
                        <a:highlight>
                          <a:srgbClr val="DDEBF7"/>
                        </a:highlight>
                        <a:latin typeface="Calibri" panose="020F0502020204030204" pitchFamily="34" charset="0"/>
                      </a:endParaRPr>
                    </a:p>
                  </a:txBody>
                  <a:tcPr marL="9525" marR="9525" marT="9525" marB="0" anchor="b"/>
                </a:tc>
                <a:tc>
                  <a:txBody>
                    <a:bodyPr/>
                    <a:lstStyle/>
                    <a:p>
                      <a:pPr algn="l" fontAlgn="b"/>
                      <a:r>
                        <a:rPr lang="it-IT" sz="1100" u="none" strike="noStrike" dirty="0">
                          <a:effectLst/>
                          <a:highlight>
                            <a:srgbClr val="DDEBF7"/>
                          </a:highlight>
                        </a:rPr>
                        <a:t> </a:t>
                      </a:r>
                      <a:endParaRPr lang="it-IT" sz="1100" b="0" i="0" u="none" strike="noStrike" dirty="0">
                        <a:solidFill>
                          <a:srgbClr val="000000"/>
                        </a:solidFill>
                        <a:effectLst/>
                        <a:highlight>
                          <a:srgbClr val="DDEBF7"/>
                        </a:highligh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2020581"/>
                  </a:ext>
                </a:extLst>
              </a:tr>
              <a:tr h="190500">
                <a:tc>
                  <a:txBody>
                    <a:bodyPr/>
                    <a:lstStyle/>
                    <a:p>
                      <a:pPr algn="l" fontAlgn="b"/>
                      <a:r>
                        <a:rPr lang="it-IT" sz="1100" u="none" strike="noStrike">
                          <a:effectLst/>
                        </a:rPr>
                        <a:t>A1.1</a:t>
                      </a:r>
                      <a:endParaRPr lang="it-IT" sz="11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it-IT" sz="1100" u="none" strike="noStrike" dirty="0">
                          <a:effectLst/>
                        </a:rPr>
                        <a:t>EXPLOITATION </a:t>
                      </a:r>
                      <a:br>
                        <a:rPr lang="it-IT" sz="1100" u="none" strike="noStrike" dirty="0">
                          <a:effectLst/>
                        </a:rPr>
                      </a:br>
                      <a:r>
                        <a:rPr lang="it-IT" sz="1100" u="none" strike="noStrike" dirty="0">
                          <a:effectLst/>
                        </a:rPr>
                        <a:t>index</a:t>
                      </a:r>
                      <a:endParaRPr lang="it-IT"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4537570"/>
                  </a:ext>
                </a:extLst>
              </a:tr>
              <a:tr h="92932">
                <a:tc>
                  <a:txBody>
                    <a:bodyPr/>
                    <a:lstStyle/>
                    <a:p>
                      <a:pPr algn="l" fontAlgn="b"/>
                      <a:r>
                        <a:rPr lang="it-IT" sz="1100" u="none" strike="noStrike">
                          <a:effectLst/>
                        </a:rPr>
                        <a:t>A2.1</a:t>
                      </a:r>
                      <a:endParaRPr lang="it-IT" sz="1100" b="0" i="0" u="none" strike="noStrike">
                        <a:solidFill>
                          <a:srgbClr val="000000"/>
                        </a:solidFill>
                        <a:effectLst/>
                        <a:latin typeface="Calibri" panose="020F0502020204030204" pitchFamily="34" charset="0"/>
                      </a:endParaRPr>
                    </a:p>
                  </a:txBody>
                  <a:tcPr marL="9525" marR="9525" marT="9525" marB="0" anchor="b"/>
                </a:tc>
                <a:tc gridSpan="4">
                  <a:txBody>
                    <a:bodyPr/>
                    <a:lstStyle/>
                    <a:p>
                      <a:pPr algn="l" fontAlgn="b"/>
                      <a:r>
                        <a:rPr lang="it-IT" sz="1100" u="none" strike="noStrike" dirty="0" err="1">
                          <a:effectLst/>
                        </a:rPr>
                        <a:t>Withdrawal</a:t>
                      </a:r>
                      <a:r>
                        <a:rPr lang="it-IT" sz="1100" u="none" strike="noStrike" dirty="0">
                          <a:effectLst/>
                        </a:rPr>
                        <a:t> %</a:t>
                      </a:r>
                      <a:br>
                        <a:rPr lang="it-IT" sz="1100" u="none" strike="noStrike" dirty="0">
                          <a:effectLst/>
                        </a:rPr>
                      </a:br>
                      <a:r>
                        <a:rPr lang="it-IT" sz="1100" u="none" strike="noStrike" dirty="0" err="1">
                          <a:effectLst/>
                        </a:rPr>
                        <a:t>agriculture</a:t>
                      </a:r>
                      <a:r>
                        <a:rPr lang="it-IT" sz="1100" u="none" strike="noStrike" dirty="0">
                          <a:effectLst/>
                        </a:rPr>
                        <a:t> (</a:t>
                      </a:r>
                      <a:r>
                        <a:rPr lang="it-IT" sz="1100" u="none" strike="noStrike" dirty="0" err="1">
                          <a:effectLst/>
                        </a:rPr>
                        <a:t>dorught</a:t>
                      </a:r>
                      <a:r>
                        <a:rPr lang="it-IT" sz="1100" u="none" strike="noStrike" dirty="0">
                          <a:effectLst/>
                        </a:rPr>
                        <a:t>)</a:t>
                      </a:r>
                      <a:endParaRPr lang="it-IT"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2989054"/>
                  </a:ext>
                </a:extLst>
              </a:tr>
              <a:tr h="190500">
                <a:tc>
                  <a:txBody>
                    <a:bodyPr/>
                    <a:lstStyle/>
                    <a:p>
                      <a:pPr algn="l" fontAlgn="b"/>
                      <a:r>
                        <a:rPr lang="it-IT" sz="1100" u="none" strike="noStrike">
                          <a:effectLst/>
                        </a:rPr>
                        <a:t>A3.1</a:t>
                      </a:r>
                      <a:endParaRPr lang="it-IT" sz="1100" b="0" i="0" u="none" strike="noStrike">
                        <a:solidFill>
                          <a:srgbClr val="000000"/>
                        </a:solidFill>
                        <a:effectLst/>
                        <a:latin typeface="Calibri" panose="020F0502020204030204" pitchFamily="34" charset="0"/>
                      </a:endParaRPr>
                    </a:p>
                  </a:txBody>
                  <a:tcPr marL="9525" marR="9525" marT="9525" marB="0" anchor="b"/>
                </a:tc>
                <a:tc gridSpan="7">
                  <a:txBody>
                    <a:bodyPr/>
                    <a:lstStyle/>
                    <a:p>
                      <a:pPr algn="l" fontAlgn="b"/>
                      <a:r>
                        <a:rPr lang="en-US" sz="1100" u="none" strike="noStrike">
                          <a:effectLst/>
                        </a:rPr>
                        <a:t>Effluents indirect contribution to agricultural withdrawals (drought)</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520327918"/>
                  </a:ext>
                </a:extLst>
              </a:tr>
              <a:tr h="190500">
                <a:tc>
                  <a:txBody>
                    <a:bodyPr/>
                    <a:lstStyle/>
                    <a:p>
                      <a:pPr algn="l" fontAlgn="b"/>
                      <a:r>
                        <a:rPr lang="it-IT" sz="1100" u="none" strike="noStrike">
                          <a:effectLst/>
                        </a:rPr>
                        <a:t>A3.2</a:t>
                      </a:r>
                      <a:endParaRPr lang="it-IT" sz="1100" b="0" i="0" u="none" strike="noStrike">
                        <a:solidFill>
                          <a:srgbClr val="000000"/>
                        </a:solidFill>
                        <a:effectLst/>
                        <a:latin typeface="Calibri" panose="020F0502020204030204" pitchFamily="34" charset="0"/>
                      </a:endParaRPr>
                    </a:p>
                  </a:txBody>
                  <a:tcPr marL="9525" marR="9525" marT="9525" marB="0" anchor="b"/>
                </a:tc>
                <a:tc gridSpan="7">
                  <a:txBody>
                    <a:bodyPr/>
                    <a:lstStyle/>
                    <a:p>
                      <a:pPr algn="l" fontAlgn="b"/>
                      <a:r>
                        <a:rPr lang="en-US" sz="1100" u="none" strike="noStrike" dirty="0">
                          <a:effectLst/>
                        </a:rPr>
                        <a:t>Effluents indirect contribution to agricultural withdrawals (normal)</a:t>
                      </a:r>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214831121"/>
                  </a:ext>
                </a:extLst>
              </a:tr>
              <a:tr h="190500">
                <a:tc>
                  <a:txBody>
                    <a:bodyPr/>
                    <a:lstStyle/>
                    <a:p>
                      <a:pPr algn="l" fontAlgn="b"/>
                      <a:r>
                        <a:rPr lang="it-IT" sz="1100" u="none" strike="noStrike">
                          <a:effectLst/>
                        </a:rPr>
                        <a:t>A4.1</a:t>
                      </a:r>
                      <a:endParaRPr lang="it-IT" sz="1100" b="0" i="0" u="none" strike="noStrike">
                        <a:solidFill>
                          <a:srgbClr val="000000"/>
                        </a:solidFill>
                        <a:effectLst/>
                        <a:latin typeface="Calibri" panose="020F0502020204030204" pitchFamily="34" charset="0"/>
                      </a:endParaRPr>
                    </a:p>
                  </a:txBody>
                  <a:tcPr marL="9525" marR="9525" marT="9525" marB="0" anchor="b"/>
                </a:tc>
                <a:tc gridSpan="6">
                  <a:txBody>
                    <a:bodyPr/>
                    <a:lstStyle/>
                    <a:p>
                      <a:pPr algn="l" fontAlgn="b"/>
                      <a:r>
                        <a:rPr lang="en-US" sz="1100" u="none" strike="noStrike" dirty="0">
                          <a:effectLst/>
                        </a:rPr>
                        <a:t>Effluent lost for valorization (sea or lagoon direct discharge)</a:t>
                      </a:r>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2180368"/>
                  </a:ext>
                </a:extLst>
              </a:tr>
              <a:tr h="190500">
                <a:tc>
                  <a:txBody>
                    <a:bodyPr/>
                    <a:lstStyle/>
                    <a:p>
                      <a:pPr algn="l" fontAlgn="b"/>
                      <a:r>
                        <a:rPr lang="it-IT" sz="1100" u="none" strike="noStrike">
                          <a:effectLst/>
                        </a:rPr>
                        <a:t>A5.1</a:t>
                      </a:r>
                      <a:endParaRPr lang="it-IT" sz="1100" b="0" i="0" u="none" strike="noStrike">
                        <a:solidFill>
                          <a:srgbClr val="000000"/>
                        </a:solidFill>
                        <a:effectLst/>
                        <a:latin typeface="Calibri" panose="020F0502020204030204" pitchFamily="34" charset="0"/>
                      </a:endParaRPr>
                    </a:p>
                  </a:txBody>
                  <a:tcPr marL="9525" marR="9525" marT="9525" marB="0" anchor="b"/>
                </a:tc>
                <a:tc gridSpan="5">
                  <a:txBody>
                    <a:bodyPr/>
                    <a:lstStyle/>
                    <a:p>
                      <a:pPr algn="l" fontAlgn="b"/>
                      <a:r>
                        <a:rPr lang="it-IT" sz="1100" u="none" strike="noStrike" dirty="0" err="1">
                          <a:effectLst/>
                        </a:rPr>
                        <a:t>Effluents</a:t>
                      </a:r>
                      <a:r>
                        <a:rPr lang="it-IT" sz="1100" u="none" strike="noStrike" dirty="0">
                          <a:effectLst/>
                        </a:rPr>
                        <a:t> compliance with </a:t>
                      </a:r>
                      <a:r>
                        <a:rPr lang="it-IT" sz="1100" u="none" strike="noStrike" dirty="0" err="1">
                          <a:effectLst/>
                        </a:rPr>
                        <a:t>agricultural</a:t>
                      </a:r>
                      <a:r>
                        <a:rPr lang="it-IT" sz="1100" u="none" strike="noStrike" dirty="0">
                          <a:effectLst/>
                        </a:rPr>
                        <a:t> </a:t>
                      </a:r>
                      <a:r>
                        <a:rPr lang="it-IT" sz="1100" u="none" strike="noStrike" dirty="0" err="1">
                          <a:effectLst/>
                        </a:rPr>
                        <a:t>reuse</a:t>
                      </a:r>
                      <a:endParaRPr lang="it-IT"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0933351"/>
                  </a:ext>
                </a:extLst>
              </a:tr>
              <a:tr h="190500">
                <a:tc>
                  <a:txBody>
                    <a:bodyPr/>
                    <a:lstStyle/>
                    <a:p>
                      <a:pPr algn="l" fontAlgn="b"/>
                      <a:r>
                        <a:rPr lang="it-IT" sz="1100" u="none" strike="noStrike">
                          <a:effectLst/>
                        </a:rPr>
                        <a:t>A6.1</a:t>
                      </a:r>
                      <a:endParaRPr lang="it-IT" sz="1100" b="0" i="0" u="none" strike="noStrike">
                        <a:solidFill>
                          <a:srgbClr val="000000"/>
                        </a:solidFill>
                        <a:effectLst/>
                        <a:latin typeface="Calibri" panose="020F0502020204030204" pitchFamily="34" charset="0"/>
                      </a:endParaRPr>
                    </a:p>
                  </a:txBody>
                  <a:tcPr marL="9525" marR="9525" marT="9525" marB="0" anchor="b"/>
                </a:tc>
                <a:tc gridSpan="5">
                  <a:txBody>
                    <a:bodyPr/>
                    <a:lstStyle/>
                    <a:p>
                      <a:pPr algn="l" fontAlgn="b"/>
                      <a:r>
                        <a:rPr lang="en-US" sz="1100" u="none" strike="noStrike" dirty="0">
                          <a:effectLst/>
                        </a:rPr>
                        <a:t>Freshwater compliance with agricultural reuse</a:t>
                      </a:r>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1066267"/>
                  </a:ext>
                </a:extLst>
              </a:tr>
              <a:tr h="238125">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gridSpan="7">
                  <a:txBody>
                    <a:bodyPr/>
                    <a:lstStyle/>
                    <a:p>
                      <a:pPr algn="l" fontAlgn="b"/>
                      <a:r>
                        <a:rPr lang="en-US" sz="1400" u="none" strike="noStrike" dirty="0">
                          <a:effectLst/>
                          <a:highlight>
                            <a:srgbClr val="E2EFDA"/>
                          </a:highlight>
                        </a:rPr>
                        <a:t>Safeguarding ecosystems and their services to society</a:t>
                      </a:r>
                      <a:endParaRPr lang="en-US" sz="1400" b="1" i="0" u="none" strike="noStrike" dirty="0">
                        <a:solidFill>
                          <a:srgbClr val="305496"/>
                        </a:solidFill>
                        <a:effectLst/>
                        <a:highlight>
                          <a:srgbClr val="E2EFDA"/>
                        </a:highligh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6329924"/>
                  </a:ext>
                </a:extLst>
              </a:tr>
              <a:tr h="238125">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400" u="none" strike="noStrike">
                          <a:effectLst/>
                          <a:highlight>
                            <a:srgbClr val="E2EFDA"/>
                          </a:highlight>
                        </a:rPr>
                        <a:t>S.O.B</a:t>
                      </a:r>
                      <a:endParaRPr lang="it-IT" sz="1400" b="1" i="0" u="none" strike="noStrike">
                        <a:solidFill>
                          <a:srgbClr val="000000"/>
                        </a:solidFill>
                        <a:effectLst/>
                        <a:highlight>
                          <a:srgbClr val="E2EFDA"/>
                        </a:highlight>
                        <a:latin typeface="Calibri" panose="020F0502020204030204" pitchFamily="34" charset="0"/>
                      </a:endParaRPr>
                    </a:p>
                  </a:txBody>
                  <a:tcPr marL="9525" marR="9525" marT="9525" marB="0" anchor="b"/>
                </a:tc>
                <a:tc>
                  <a:txBody>
                    <a:bodyPr/>
                    <a:lstStyle/>
                    <a:p>
                      <a:pPr algn="l" fontAlgn="b"/>
                      <a:r>
                        <a:rPr lang="it-IT" sz="1100" u="none" strike="noStrike">
                          <a:effectLst/>
                          <a:highlight>
                            <a:srgbClr val="E2EFDA"/>
                          </a:highlight>
                        </a:rPr>
                        <a:t> </a:t>
                      </a:r>
                      <a:endParaRPr lang="it-IT" sz="1100" b="0" i="0" u="none" strike="noStrike">
                        <a:solidFill>
                          <a:srgbClr val="000000"/>
                        </a:solidFill>
                        <a:effectLst/>
                        <a:highlight>
                          <a:srgbClr val="E2EFDA"/>
                        </a:highlight>
                        <a:latin typeface="Calibri" panose="020F0502020204030204" pitchFamily="34" charset="0"/>
                      </a:endParaRPr>
                    </a:p>
                  </a:txBody>
                  <a:tcPr marL="9525" marR="9525" marT="9525" marB="0" anchor="b"/>
                </a:tc>
                <a:tc>
                  <a:txBody>
                    <a:bodyPr/>
                    <a:lstStyle/>
                    <a:p>
                      <a:pPr algn="l" fontAlgn="b"/>
                      <a:r>
                        <a:rPr lang="it-IT" sz="1100" u="none" strike="noStrike">
                          <a:effectLst/>
                          <a:highlight>
                            <a:srgbClr val="E2EFDA"/>
                          </a:highlight>
                        </a:rPr>
                        <a:t> </a:t>
                      </a:r>
                      <a:endParaRPr lang="it-IT" sz="1100" b="0" i="0" u="none" strike="noStrike">
                        <a:solidFill>
                          <a:srgbClr val="000000"/>
                        </a:solidFill>
                        <a:effectLst/>
                        <a:highlight>
                          <a:srgbClr val="E2EFDA"/>
                        </a:highlight>
                        <a:latin typeface="Calibri" panose="020F0502020204030204" pitchFamily="34" charset="0"/>
                      </a:endParaRPr>
                    </a:p>
                  </a:txBody>
                  <a:tcPr marL="9525" marR="9525" marT="9525" marB="0" anchor="b"/>
                </a:tc>
                <a:tc>
                  <a:txBody>
                    <a:bodyPr/>
                    <a:lstStyle/>
                    <a:p>
                      <a:pPr algn="l" fontAlgn="b"/>
                      <a:r>
                        <a:rPr lang="it-IT" sz="1100" u="none" strike="noStrike">
                          <a:effectLst/>
                          <a:highlight>
                            <a:srgbClr val="E2EFDA"/>
                          </a:highlight>
                        </a:rPr>
                        <a:t> </a:t>
                      </a:r>
                      <a:endParaRPr lang="it-IT" sz="1100" b="0" i="0" u="none" strike="noStrike">
                        <a:solidFill>
                          <a:srgbClr val="000000"/>
                        </a:solidFill>
                        <a:effectLst/>
                        <a:highlight>
                          <a:srgbClr val="E2EFDA"/>
                        </a:highlight>
                        <a:latin typeface="Calibri" panose="020F0502020204030204" pitchFamily="34" charset="0"/>
                      </a:endParaRPr>
                    </a:p>
                  </a:txBody>
                  <a:tcPr marL="9525" marR="9525" marT="9525" marB="0" anchor="b"/>
                </a:tc>
                <a:tc>
                  <a:txBody>
                    <a:bodyPr/>
                    <a:lstStyle/>
                    <a:p>
                      <a:pPr algn="l" fontAlgn="b"/>
                      <a:r>
                        <a:rPr lang="it-IT" sz="1100" u="none" strike="noStrike">
                          <a:effectLst/>
                          <a:highlight>
                            <a:srgbClr val="E2EFDA"/>
                          </a:highlight>
                        </a:rPr>
                        <a:t> </a:t>
                      </a:r>
                      <a:endParaRPr lang="it-IT" sz="1100" b="0" i="0" u="none" strike="noStrike">
                        <a:solidFill>
                          <a:srgbClr val="000000"/>
                        </a:solidFill>
                        <a:effectLst/>
                        <a:highlight>
                          <a:srgbClr val="E2EFDA"/>
                        </a:highlight>
                        <a:latin typeface="Calibri" panose="020F0502020204030204" pitchFamily="34" charset="0"/>
                      </a:endParaRPr>
                    </a:p>
                  </a:txBody>
                  <a:tcPr marL="9525" marR="9525" marT="9525" marB="0" anchor="b"/>
                </a:tc>
                <a:tc>
                  <a:txBody>
                    <a:bodyPr/>
                    <a:lstStyle/>
                    <a:p>
                      <a:pPr algn="l" fontAlgn="b"/>
                      <a:r>
                        <a:rPr lang="it-IT" sz="1100" u="none" strike="noStrike" dirty="0">
                          <a:effectLst/>
                          <a:highlight>
                            <a:srgbClr val="E2EFDA"/>
                          </a:highlight>
                        </a:rPr>
                        <a:t> </a:t>
                      </a:r>
                      <a:endParaRPr lang="it-IT" sz="1100" b="0" i="0" u="none" strike="noStrike" dirty="0">
                        <a:solidFill>
                          <a:srgbClr val="000000"/>
                        </a:solidFill>
                        <a:effectLst/>
                        <a:highlight>
                          <a:srgbClr val="E2EFDA"/>
                        </a:highlight>
                        <a:latin typeface="Calibri" panose="020F0502020204030204" pitchFamily="34" charset="0"/>
                      </a:endParaRPr>
                    </a:p>
                  </a:txBody>
                  <a:tcPr marL="9525" marR="9525" marT="9525" marB="0" anchor="b"/>
                </a:tc>
                <a:tc>
                  <a:txBody>
                    <a:bodyPr/>
                    <a:lstStyle/>
                    <a:p>
                      <a:pPr algn="l" fontAlgn="b"/>
                      <a:r>
                        <a:rPr lang="it-IT" sz="1100" u="none" strike="noStrike">
                          <a:effectLst/>
                          <a:highlight>
                            <a:srgbClr val="E2EFDA"/>
                          </a:highlight>
                        </a:rPr>
                        <a:t> </a:t>
                      </a:r>
                      <a:endParaRPr lang="it-IT" sz="1100" b="0" i="0" u="none" strike="noStrike">
                        <a:solidFill>
                          <a:srgbClr val="000000"/>
                        </a:solidFill>
                        <a:effectLst/>
                        <a:highlight>
                          <a:srgbClr val="E2EFDA"/>
                        </a:highlight>
                        <a:latin typeface="Calibri" panose="020F0502020204030204" pitchFamily="34" charset="0"/>
                      </a:endParaRPr>
                    </a:p>
                  </a:txBody>
                  <a:tcPr marL="9525" marR="9525" marT="9525" marB="0" anchor="b"/>
                </a:tc>
                <a:extLst>
                  <a:ext uri="{0D108BD9-81ED-4DB2-BD59-A6C34878D82A}">
                    <a16:rowId xmlns:a16="http://schemas.microsoft.com/office/drawing/2014/main" val="2524850261"/>
                  </a:ext>
                </a:extLst>
              </a:tr>
              <a:tr h="190500">
                <a:tc>
                  <a:txBody>
                    <a:bodyPr/>
                    <a:lstStyle/>
                    <a:p>
                      <a:pPr algn="l" fontAlgn="b"/>
                      <a:r>
                        <a:rPr lang="it-IT" sz="1100" u="none" strike="noStrike">
                          <a:effectLst/>
                        </a:rPr>
                        <a:t>B1.1</a:t>
                      </a:r>
                      <a:endParaRPr lang="it-IT" sz="1100" b="0" i="0" u="none" strike="noStrike">
                        <a:solidFill>
                          <a:srgbClr val="000000"/>
                        </a:solidFill>
                        <a:effectLst/>
                        <a:latin typeface="Calibri" panose="020F0502020204030204" pitchFamily="34" charset="0"/>
                      </a:endParaRPr>
                    </a:p>
                  </a:txBody>
                  <a:tcPr marL="9525" marR="9525" marT="9525" marB="0" anchor="b"/>
                </a:tc>
                <a:tc gridSpan="5">
                  <a:txBody>
                    <a:bodyPr/>
                    <a:lstStyle/>
                    <a:p>
                      <a:pPr algn="l" fontAlgn="b"/>
                      <a:r>
                        <a:rPr lang="en-US" sz="1100" u="none" strike="noStrike">
                          <a:effectLst/>
                        </a:rPr>
                        <a:t>Effluents contributions to minimum vital flow</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6200472"/>
                  </a:ext>
                </a:extLst>
              </a:tr>
              <a:tr h="190500">
                <a:tc>
                  <a:txBody>
                    <a:bodyPr/>
                    <a:lstStyle/>
                    <a:p>
                      <a:pPr algn="l" fontAlgn="b"/>
                      <a:r>
                        <a:rPr lang="it-IT" sz="1100" u="none" strike="noStrike">
                          <a:effectLst/>
                        </a:rPr>
                        <a:t>B1.2</a:t>
                      </a:r>
                      <a:endParaRPr lang="it-IT" sz="1100" b="0" i="0" u="none" strike="noStrike">
                        <a:solidFill>
                          <a:srgbClr val="000000"/>
                        </a:solidFill>
                        <a:effectLst/>
                        <a:latin typeface="Calibri" panose="020F0502020204030204" pitchFamily="34" charset="0"/>
                      </a:endParaRPr>
                    </a:p>
                  </a:txBody>
                  <a:tcPr marL="9525" marR="9525" marT="9525" marB="0" anchor="b"/>
                </a:tc>
                <a:tc gridSpan="5">
                  <a:txBody>
                    <a:bodyPr/>
                    <a:lstStyle/>
                    <a:p>
                      <a:pPr algn="l" fontAlgn="b"/>
                      <a:r>
                        <a:rPr lang="en-US" sz="1100" u="none" strike="noStrike" dirty="0">
                          <a:effectLst/>
                        </a:rPr>
                        <a:t>Effluents contributions to minimum vital flow</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3679899"/>
                  </a:ext>
                </a:extLst>
              </a:tr>
            </a:tbl>
          </a:graphicData>
        </a:graphic>
      </p:graphicFrame>
      <p:grpSp>
        <p:nvGrpSpPr>
          <p:cNvPr id="8" name="Gruppo 7">
            <a:extLst>
              <a:ext uri="{FF2B5EF4-FFF2-40B4-BE49-F238E27FC236}">
                <a16:creationId xmlns:a16="http://schemas.microsoft.com/office/drawing/2014/main" id="{6F018854-5F55-DE9C-F3FD-4E6CB494DE8F}"/>
              </a:ext>
            </a:extLst>
          </p:cNvPr>
          <p:cNvGrpSpPr/>
          <p:nvPr/>
        </p:nvGrpSpPr>
        <p:grpSpPr>
          <a:xfrm>
            <a:off x="191344" y="1167210"/>
            <a:ext cx="6557052" cy="4523579"/>
            <a:chOff x="449178" y="1438308"/>
            <a:chExt cx="6557052" cy="4523579"/>
          </a:xfrm>
        </p:grpSpPr>
        <p:grpSp>
          <p:nvGrpSpPr>
            <p:cNvPr id="9" name="Gruppo 8">
              <a:extLst>
                <a:ext uri="{FF2B5EF4-FFF2-40B4-BE49-F238E27FC236}">
                  <a16:creationId xmlns:a16="http://schemas.microsoft.com/office/drawing/2014/main" id="{31E3EAA3-826D-2206-4B67-FC5017D4EB41}"/>
                </a:ext>
              </a:extLst>
            </p:cNvPr>
            <p:cNvGrpSpPr/>
            <p:nvPr/>
          </p:nvGrpSpPr>
          <p:grpSpPr>
            <a:xfrm>
              <a:off x="449178" y="1438308"/>
              <a:ext cx="6464771" cy="4523579"/>
              <a:chOff x="566927" y="1694340"/>
              <a:chExt cx="6464771" cy="4523579"/>
            </a:xfrm>
          </p:grpSpPr>
          <p:pic>
            <p:nvPicPr>
              <p:cNvPr id="11" name="Immagine 10">
                <a:extLst>
                  <a:ext uri="{FF2B5EF4-FFF2-40B4-BE49-F238E27FC236}">
                    <a16:creationId xmlns:a16="http://schemas.microsoft.com/office/drawing/2014/main" id="{360DFC97-0029-A515-5767-444E7F8A6E15}"/>
                  </a:ext>
                </a:extLst>
              </p:cNvPr>
              <p:cNvPicPr>
                <a:picLocks noChangeAspect="1"/>
              </p:cNvPicPr>
              <p:nvPr/>
            </p:nvPicPr>
            <p:blipFill>
              <a:blip r:embed="rId3"/>
              <a:stretch>
                <a:fillRect/>
              </a:stretch>
            </p:blipFill>
            <p:spPr>
              <a:xfrm>
                <a:off x="566927" y="1694340"/>
                <a:ext cx="6464771" cy="4523579"/>
              </a:xfrm>
              <a:prstGeom prst="rect">
                <a:avLst/>
              </a:prstGeom>
            </p:spPr>
          </p:pic>
          <p:sp>
            <p:nvSpPr>
              <p:cNvPr id="12" name="Rettangolo 11">
                <a:extLst>
                  <a:ext uri="{FF2B5EF4-FFF2-40B4-BE49-F238E27FC236}">
                    <a16:creationId xmlns:a16="http://schemas.microsoft.com/office/drawing/2014/main" id="{3ACD1FF8-B4DB-1ABD-46CC-F096296B44C0}"/>
                  </a:ext>
                </a:extLst>
              </p:cNvPr>
              <p:cNvSpPr/>
              <p:nvPr/>
            </p:nvSpPr>
            <p:spPr>
              <a:xfrm>
                <a:off x="4069080" y="1956816"/>
                <a:ext cx="2356104" cy="182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Rettangolo 9">
              <a:extLst>
                <a:ext uri="{FF2B5EF4-FFF2-40B4-BE49-F238E27FC236}">
                  <a16:creationId xmlns:a16="http://schemas.microsoft.com/office/drawing/2014/main" id="{B7EF3C6E-5D72-5112-6E78-5329393E8793}"/>
                </a:ext>
              </a:extLst>
            </p:cNvPr>
            <p:cNvSpPr/>
            <p:nvPr/>
          </p:nvSpPr>
          <p:spPr>
            <a:xfrm>
              <a:off x="3849624" y="1901952"/>
              <a:ext cx="3156606" cy="2560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6414801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6FFFFC4-C9FD-46D4-EBC7-841BC20061C3}"/>
              </a:ext>
            </a:extLst>
          </p:cNvPr>
          <p:cNvSpPr>
            <a:spLocks noGrp="1"/>
          </p:cNvSpPr>
          <p:nvPr>
            <p:ph type="sldNum" sz="quarter" idx="12"/>
          </p:nvPr>
        </p:nvSpPr>
        <p:spPr/>
        <p:txBody>
          <a:bodyPr/>
          <a:lstStyle/>
          <a:p>
            <a:fld id="{35E0BEC7-8AB0-44CD-B40B-F031126047EC}" type="slidenum">
              <a:rPr lang="es-ES" smtClean="0">
                <a:solidFill>
                  <a:srgbClr val="FFFFFF"/>
                </a:solidFill>
              </a:rPr>
              <a:pPr/>
              <a:t>5</a:t>
            </a:fld>
            <a:endParaRPr lang="es-ES" dirty="0">
              <a:solidFill>
                <a:srgbClr val="FFFFFF"/>
              </a:solidFill>
            </a:endParaRPr>
          </a:p>
        </p:txBody>
      </p:sp>
      <p:sp>
        <p:nvSpPr>
          <p:cNvPr id="5" name="Titel 2">
            <a:extLst>
              <a:ext uri="{FF2B5EF4-FFF2-40B4-BE49-F238E27FC236}">
                <a16:creationId xmlns:a16="http://schemas.microsoft.com/office/drawing/2014/main" id="{BA261230-4018-B00B-64D1-5682A11AD94A}"/>
              </a:ext>
            </a:extLst>
          </p:cNvPr>
          <p:cNvSpPr>
            <a:spLocks noGrp="1"/>
          </p:cNvSpPr>
          <p:nvPr>
            <p:ph type="title"/>
          </p:nvPr>
        </p:nvSpPr>
        <p:spPr bwMode="auto">
          <a:xfrm>
            <a:off x="623392" y="249099"/>
            <a:ext cx="9858430" cy="424732"/>
          </a:xfrm>
        </p:spPr>
        <p:txBody>
          <a:bodyPr wrap="square">
            <a:spAutoFit/>
          </a:bodyPr>
          <a:lstStyle/>
          <a:p>
            <a:r>
              <a:rPr lang="de-DE" sz="2400" b="1" dirty="0">
                <a:solidFill>
                  <a:srgbClr val="35B8EC">
                    <a:lumMod val="50000"/>
                  </a:srgbClr>
                </a:solidFill>
                <a:latin typeface="Arial" panose="020B0604020202020204"/>
                <a:ea typeface="+mn-ea"/>
                <a:cs typeface="+mn-cs"/>
              </a:rPr>
              <a:t>P1 - MASTER DATA - FOR SLUDGE VALORIZATIONS</a:t>
            </a:r>
          </a:p>
        </p:txBody>
      </p:sp>
      <p:sp>
        <p:nvSpPr>
          <p:cNvPr id="6" name="Rettangolo con angoli arrotondati 5">
            <a:extLst>
              <a:ext uri="{FF2B5EF4-FFF2-40B4-BE49-F238E27FC236}">
                <a16:creationId xmlns:a16="http://schemas.microsoft.com/office/drawing/2014/main" id="{E8B7FDC6-BE8C-E5B7-21AA-F22854BAD0EA}"/>
              </a:ext>
            </a:extLst>
          </p:cNvPr>
          <p:cNvSpPr/>
          <p:nvPr/>
        </p:nvSpPr>
        <p:spPr>
          <a:xfrm>
            <a:off x="767407" y="3680570"/>
            <a:ext cx="5363323" cy="1855755"/>
          </a:xfrm>
          <a:prstGeom prst="roundRect">
            <a:avLst/>
          </a:prstGeom>
          <a:solidFill>
            <a:schemeClr val="bg1"/>
          </a:solidFill>
          <a:ln w="31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b="1" dirty="0">
                <a:solidFill>
                  <a:schemeClr val="accent4">
                    <a:lumMod val="50000"/>
                  </a:schemeClr>
                </a:solidFill>
              </a:rPr>
              <a:t>MATCH: SLUDGE </a:t>
            </a:r>
            <a:r>
              <a:rPr lang="it-IT" sz="1400" dirty="0">
                <a:solidFill>
                  <a:schemeClr val="accent4">
                    <a:lumMod val="50000"/>
                  </a:schemeClr>
                </a:solidFill>
              </a:rPr>
              <a:t>AND</a:t>
            </a:r>
            <a:r>
              <a:rPr lang="it-IT" sz="1400" b="1" dirty="0">
                <a:solidFill>
                  <a:schemeClr val="accent4">
                    <a:lumMod val="50000"/>
                  </a:schemeClr>
                </a:solidFill>
              </a:rPr>
              <a:t> TERRITORY</a:t>
            </a:r>
            <a:endParaRPr lang="it-IT" sz="1400" dirty="0">
              <a:solidFill>
                <a:schemeClr val="accent4">
                  <a:lumMod val="50000"/>
                </a:schemeClr>
              </a:solidFill>
            </a:endParaRPr>
          </a:p>
          <a:p>
            <a:r>
              <a:rPr lang="it-IT" sz="1400" dirty="0">
                <a:solidFill>
                  <a:schemeClr val="accent4">
                    <a:lumMod val="50000"/>
                  </a:schemeClr>
                </a:solidFill>
              </a:rPr>
              <a:t>SLUDGE DIRECT/INDIRECT QUALITY CHARACTERISTICS </a:t>
            </a:r>
          </a:p>
          <a:p>
            <a:r>
              <a:rPr lang="it-IT" sz="1400" dirty="0">
                <a:solidFill>
                  <a:schemeClr val="accent4">
                    <a:lumMod val="50000"/>
                  </a:schemeClr>
                </a:solidFill>
              </a:rPr>
              <a:t>MAPS of OPPORTUNITIES – SOIL ACCEPTABILITY</a:t>
            </a:r>
          </a:p>
          <a:p>
            <a:r>
              <a:rPr lang="it-IT" sz="1400" dirty="0">
                <a:solidFill>
                  <a:schemeClr val="accent4">
                    <a:lumMod val="50000"/>
                  </a:schemeClr>
                </a:solidFill>
              </a:rPr>
              <a:t>SOIL CARBON CONTENT, ADMISSIBLE NITROGEN LOADS, METALS</a:t>
            </a:r>
          </a:p>
          <a:p>
            <a:br>
              <a:rPr lang="it-IT" sz="1400" dirty="0">
                <a:solidFill>
                  <a:schemeClr val="accent4">
                    <a:lumMod val="50000"/>
                  </a:schemeClr>
                </a:solidFill>
              </a:rPr>
            </a:br>
            <a:endParaRPr lang="it-IT" sz="1400" dirty="0">
              <a:solidFill>
                <a:schemeClr val="accent4">
                  <a:lumMod val="50000"/>
                </a:schemeClr>
              </a:solidFill>
            </a:endParaRPr>
          </a:p>
          <a:p>
            <a:r>
              <a:rPr lang="it-IT" sz="1400" dirty="0">
                <a:solidFill>
                  <a:schemeClr val="accent4">
                    <a:lumMod val="50000"/>
                  </a:schemeClr>
                </a:solidFill>
              </a:rPr>
              <a:t>SEVERAL SCALE: REGIONAL - BASINS - UTILITIES</a:t>
            </a:r>
          </a:p>
        </p:txBody>
      </p:sp>
      <p:graphicFrame>
        <p:nvGraphicFramePr>
          <p:cNvPr id="7" name="Tabella 6">
            <a:extLst>
              <a:ext uri="{FF2B5EF4-FFF2-40B4-BE49-F238E27FC236}">
                <a16:creationId xmlns:a16="http://schemas.microsoft.com/office/drawing/2014/main" id="{044760E3-2FC0-77DC-9B56-FDF1246237F4}"/>
              </a:ext>
            </a:extLst>
          </p:cNvPr>
          <p:cNvGraphicFramePr>
            <a:graphicFrameLocks noGrp="1"/>
          </p:cNvGraphicFramePr>
          <p:nvPr>
            <p:extLst>
              <p:ext uri="{D42A27DB-BD31-4B8C-83A1-F6EECF244321}">
                <p14:modId xmlns:p14="http://schemas.microsoft.com/office/powerpoint/2010/main" val="3040672101"/>
              </p:ext>
            </p:extLst>
          </p:nvPr>
        </p:nvGraphicFramePr>
        <p:xfrm>
          <a:off x="6434788" y="1495411"/>
          <a:ext cx="5486400" cy="393573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54208297"/>
                    </a:ext>
                  </a:extLst>
                </a:gridCol>
                <a:gridCol w="609600">
                  <a:extLst>
                    <a:ext uri="{9D8B030D-6E8A-4147-A177-3AD203B41FA5}">
                      <a16:colId xmlns:a16="http://schemas.microsoft.com/office/drawing/2014/main" val="2437611346"/>
                    </a:ext>
                  </a:extLst>
                </a:gridCol>
                <a:gridCol w="609600">
                  <a:extLst>
                    <a:ext uri="{9D8B030D-6E8A-4147-A177-3AD203B41FA5}">
                      <a16:colId xmlns:a16="http://schemas.microsoft.com/office/drawing/2014/main" val="2736842077"/>
                    </a:ext>
                  </a:extLst>
                </a:gridCol>
                <a:gridCol w="609600">
                  <a:extLst>
                    <a:ext uri="{9D8B030D-6E8A-4147-A177-3AD203B41FA5}">
                      <a16:colId xmlns:a16="http://schemas.microsoft.com/office/drawing/2014/main" val="1275254795"/>
                    </a:ext>
                  </a:extLst>
                </a:gridCol>
                <a:gridCol w="609600">
                  <a:extLst>
                    <a:ext uri="{9D8B030D-6E8A-4147-A177-3AD203B41FA5}">
                      <a16:colId xmlns:a16="http://schemas.microsoft.com/office/drawing/2014/main" val="114333664"/>
                    </a:ext>
                  </a:extLst>
                </a:gridCol>
                <a:gridCol w="609600">
                  <a:extLst>
                    <a:ext uri="{9D8B030D-6E8A-4147-A177-3AD203B41FA5}">
                      <a16:colId xmlns:a16="http://schemas.microsoft.com/office/drawing/2014/main" val="598757862"/>
                    </a:ext>
                  </a:extLst>
                </a:gridCol>
                <a:gridCol w="609600">
                  <a:extLst>
                    <a:ext uri="{9D8B030D-6E8A-4147-A177-3AD203B41FA5}">
                      <a16:colId xmlns:a16="http://schemas.microsoft.com/office/drawing/2014/main" val="2099877071"/>
                    </a:ext>
                  </a:extLst>
                </a:gridCol>
                <a:gridCol w="609600">
                  <a:extLst>
                    <a:ext uri="{9D8B030D-6E8A-4147-A177-3AD203B41FA5}">
                      <a16:colId xmlns:a16="http://schemas.microsoft.com/office/drawing/2014/main" val="2701616297"/>
                    </a:ext>
                  </a:extLst>
                </a:gridCol>
                <a:gridCol w="609600">
                  <a:extLst>
                    <a:ext uri="{9D8B030D-6E8A-4147-A177-3AD203B41FA5}">
                      <a16:colId xmlns:a16="http://schemas.microsoft.com/office/drawing/2014/main" val="1549427812"/>
                    </a:ext>
                  </a:extLst>
                </a:gridCol>
              </a:tblGrid>
              <a:tr h="238125">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gridSpan="7">
                  <a:txBody>
                    <a:bodyPr/>
                    <a:lstStyle/>
                    <a:p>
                      <a:pPr algn="l" fontAlgn="b"/>
                      <a:r>
                        <a:rPr lang="en-US" sz="1400" u="none" strike="noStrike" dirty="0">
                          <a:effectLst/>
                          <a:highlight>
                            <a:srgbClr val="E2EFDA"/>
                          </a:highlight>
                        </a:rPr>
                        <a:t>Safeguarding ecosystems and their services to society</a:t>
                      </a:r>
                      <a:endParaRPr lang="en-US" sz="1400" b="1" i="0" u="none" strike="noStrike" dirty="0">
                        <a:solidFill>
                          <a:srgbClr val="305496"/>
                        </a:solidFill>
                        <a:effectLst/>
                        <a:highlight>
                          <a:srgbClr val="E2EFDA"/>
                        </a:highligh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7320470"/>
                  </a:ext>
                </a:extLst>
              </a:tr>
              <a:tr h="238125">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400" u="none" strike="noStrike">
                          <a:effectLst/>
                          <a:highlight>
                            <a:srgbClr val="E2EFDA"/>
                          </a:highlight>
                        </a:rPr>
                        <a:t>S.O.B</a:t>
                      </a:r>
                      <a:endParaRPr lang="it-IT" sz="1400" b="1" i="0" u="none" strike="noStrike">
                        <a:solidFill>
                          <a:srgbClr val="000000"/>
                        </a:solidFill>
                        <a:effectLst/>
                        <a:highlight>
                          <a:srgbClr val="E2EFDA"/>
                        </a:highlight>
                        <a:latin typeface="Calibri" panose="020F0502020204030204" pitchFamily="34" charset="0"/>
                      </a:endParaRPr>
                    </a:p>
                  </a:txBody>
                  <a:tcPr marL="9525" marR="9525" marT="9525" marB="0" anchor="b"/>
                </a:tc>
                <a:tc>
                  <a:txBody>
                    <a:bodyPr/>
                    <a:lstStyle/>
                    <a:p>
                      <a:pPr algn="l" fontAlgn="b"/>
                      <a:r>
                        <a:rPr lang="it-IT" sz="1100" u="none" strike="noStrike">
                          <a:effectLst/>
                          <a:highlight>
                            <a:srgbClr val="E2EFDA"/>
                          </a:highlight>
                        </a:rPr>
                        <a:t> </a:t>
                      </a:r>
                      <a:endParaRPr lang="it-IT" sz="1100" b="0" i="0" u="none" strike="noStrike">
                        <a:solidFill>
                          <a:srgbClr val="000000"/>
                        </a:solidFill>
                        <a:effectLst/>
                        <a:highlight>
                          <a:srgbClr val="E2EFDA"/>
                        </a:highlight>
                        <a:latin typeface="Calibri" panose="020F0502020204030204" pitchFamily="34" charset="0"/>
                      </a:endParaRPr>
                    </a:p>
                  </a:txBody>
                  <a:tcPr marL="9525" marR="9525" marT="9525" marB="0" anchor="b"/>
                </a:tc>
                <a:tc>
                  <a:txBody>
                    <a:bodyPr/>
                    <a:lstStyle/>
                    <a:p>
                      <a:pPr algn="l" fontAlgn="b"/>
                      <a:r>
                        <a:rPr lang="it-IT" sz="1100" u="none" strike="noStrike">
                          <a:effectLst/>
                          <a:highlight>
                            <a:srgbClr val="E2EFDA"/>
                          </a:highlight>
                        </a:rPr>
                        <a:t> </a:t>
                      </a:r>
                      <a:endParaRPr lang="it-IT" sz="1100" b="0" i="0" u="none" strike="noStrike">
                        <a:solidFill>
                          <a:srgbClr val="000000"/>
                        </a:solidFill>
                        <a:effectLst/>
                        <a:highlight>
                          <a:srgbClr val="E2EFDA"/>
                        </a:highlight>
                        <a:latin typeface="Calibri" panose="020F0502020204030204" pitchFamily="34" charset="0"/>
                      </a:endParaRPr>
                    </a:p>
                  </a:txBody>
                  <a:tcPr marL="9525" marR="9525" marT="9525" marB="0" anchor="b"/>
                </a:tc>
                <a:tc>
                  <a:txBody>
                    <a:bodyPr/>
                    <a:lstStyle/>
                    <a:p>
                      <a:pPr algn="l" fontAlgn="b"/>
                      <a:r>
                        <a:rPr lang="it-IT" sz="1100" u="none" strike="noStrike">
                          <a:effectLst/>
                          <a:highlight>
                            <a:srgbClr val="E2EFDA"/>
                          </a:highlight>
                        </a:rPr>
                        <a:t> </a:t>
                      </a:r>
                      <a:endParaRPr lang="it-IT" sz="1100" b="0" i="0" u="none" strike="noStrike">
                        <a:solidFill>
                          <a:srgbClr val="000000"/>
                        </a:solidFill>
                        <a:effectLst/>
                        <a:highlight>
                          <a:srgbClr val="E2EFDA"/>
                        </a:highlight>
                        <a:latin typeface="Calibri" panose="020F0502020204030204" pitchFamily="34" charset="0"/>
                      </a:endParaRPr>
                    </a:p>
                  </a:txBody>
                  <a:tcPr marL="9525" marR="9525" marT="9525" marB="0" anchor="b"/>
                </a:tc>
                <a:tc>
                  <a:txBody>
                    <a:bodyPr/>
                    <a:lstStyle/>
                    <a:p>
                      <a:pPr algn="l" fontAlgn="b"/>
                      <a:r>
                        <a:rPr lang="it-IT" sz="1100" u="none" strike="noStrike">
                          <a:effectLst/>
                          <a:highlight>
                            <a:srgbClr val="E2EFDA"/>
                          </a:highlight>
                        </a:rPr>
                        <a:t> </a:t>
                      </a:r>
                      <a:endParaRPr lang="it-IT" sz="1100" b="0" i="0" u="none" strike="noStrike">
                        <a:solidFill>
                          <a:srgbClr val="000000"/>
                        </a:solidFill>
                        <a:effectLst/>
                        <a:highlight>
                          <a:srgbClr val="E2EFDA"/>
                        </a:highlight>
                        <a:latin typeface="Calibri" panose="020F0502020204030204" pitchFamily="34" charset="0"/>
                      </a:endParaRPr>
                    </a:p>
                  </a:txBody>
                  <a:tcPr marL="9525" marR="9525" marT="9525" marB="0" anchor="b"/>
                </a:tc>
                <a:tc>
                  <a:txBody>
                    <a:bodyPr/>
                    <a:lstStyle/>
                    <a:p>
                      <a:pPr algn="l" fontAlgn="b"/>
                      <a:r>
                        <a:rPr lang="it-IT" sz="1100" u="none" strike="noStrike" dirty="0">
                          <a:effectLst/>
                          <a:highlight>
                            <a:srgbClr val="E2EFDA"/>
                          </a:highlight>
                        </a:rPr>
                        <a:t> </a:t>
                      </a:r>
                      <a:endParaRPr lang="it-IT" sz="1100" b="0" i="0" u="none" strike="noStrike" dirty="0">
                        <a:solidFill>
                          <a:srgbClr val="000000"/>
                        </a:solidFill>
                        <a:effectLst/>
                        <a:highlight>
                          <a:srgbClr val="E2EFDA"/>
                        </a:highlight>
                        <a:latin typeface="Calibri" panose="020F0502020204030204" pitchFamily="34" charset="0"/>
                      </a:endParaRPr>
                    </a:p>
                  </a:txBody>
                  <a:tcPr marL="9525" marR="9525" marT="9525" marB="0" anchor="b"/>
                </a:tc>
                <a:tc>
                  <a:txBody>
                    <a:bodyPr/>
                    <a:lstStyle/>
                    <a:p>
                      <a:pPr algn="l" fontAlgn="b"/>
                      <a:r>
                        <a:rPr lang="it-IT" sz="1100" u="none" strike="noStrike">
                          <a:effectLst/>
                          <a:highlight>
                            <a:srgbClr val="E2EFDA"/>
                          </a:highlight>
                        </a:rPr>
                        <a:t> </a:t>
                      </a:r>
                      <a:endParaRPr lang="it-IT" sz="1100" b="0" i="0" u="none" strike="noStrike">
                        <a:solidFill>
                          <a:srgbClr val="000000"/>
                        </a:solidFill>
                        <a:effectLst/>
                        <a:highlight>
                          <a:srgbClr val="E2EFDA"/>
                        </a:highligh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3310499"/>
                  </a:ext>
                </a:extLst>
              </a:tr>
              <a:tr h="190500">
                <a:tc>
                  <a:txBody>
                    <a:bodyPr/>
                    <a:lstStyle/>
                    <a:p>
                      <a:pPr algn="l" fontAlgn="b"/>
                      <a:r>
                        <a:rPr lang="it-IT" sz="1100" u="none" strike="noStrike">
                          <a:effectLst/>
                        </a:rPr>
                        <a:t>B2.2</a:t>
                      </a:r>
                      <a:endParaRPr lang="it-IT" sz="11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it-IT" sz="1100" u="none" strike="noStrike">
                          <a:effectLst/>
                        </a:rPr>
                        <a:t>Avoidable CF (sludge)</a:t>
                      </a:r>
                      <a:endParaRPr lang="it-IT"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26493761"/>
                  </a:ext>
                </a:extLst>
              </a:tr>
              <a:tr h="190500">
                <a:tc>
                  <a:txBody>
                    <a:bodyPr/>
                    <a:lstStyle/>
                    <a:p>
                      <a:pPr algn="l" fontAlgn="b"/>
                      <a:r>
                        <a:rPr lang="it-IT" sz="1100" u="none" strike="noStrike">
                          <a:effectLst/>
                        </a:rPr>
                        <a:t>B2.5</a:t>
                      </a:r>
                      <a:endParaRPr lang="it-IT" sz="11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it-IT" sz="1100" u="none" strike="noStrike">
                          <a:effectLst/>
                        </a:rPr>
                        <a:t>Avoided CF (sludge)</a:t>
                      </a:r>
                      <a:endParaRPr lang="it-IT"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8567670"/>
                  </a:ext>
                </a:extLst>
              </a:tr>
              <a:tr h="190500">
                <a:tc>
                  <a:txBody>
                    <a:bodyPr/>
                    <a:lstStyle/>
                    <a:p>
                      <a:pPr algn="l" fontAlgn="b"/>
                      <a:r>
                        <a:rPr lang="it-IT" sz="1100" u="none" strike="noStrike">
                          <a:effectLst/>
                        </a:rPr>
                        <a:t>B3.1</a:t>
                      </a:r>
                      <a:endParaRPr lang="it-IT" sz="1100" b="0" i="0" u="none" strike="noStrike">
                        <a:solidFill>
                          <a:srgbClr val="000000"/>
                        </a:solidFill>
                        <a:effectLst/>
                        <a:latin typeface="Calibri" panose="020F0502020204030204" pitchFamily="34" charset="0"/>
                      </a:endParaRPr>
                    </a:p>
                  </a:txBody>
                  <a:tcPr marL="9525" marR="9525" marT="9525" marB="0" anchor="b"/>
                </a:tc>
                <a:tc gridSpan="4">
                  <a:txBody>
                    <a:bodyPr/>
                    <a:lstStyle/>
                    <a:p>
                      <a:pPr algn="l" fontAlgn="b"/>
                      <a:r>
                        <a:rPr lang="en-US" sz="1100" u="none" strike="noStrike">
                          <a:effectLst/>
                        </a:rPr>
                        <a:t>Organic carbon available from sludge</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7241953"/>
                  </a:ext>
                </a:extLst>
              </a:tr>
              <a:tr h="190500">
                <a:tc>
                  <a:txBody>
                    <a:bodyPr/>
                    <a:lstStyle/>
                    <a:p>
                      <a:pPr algn="l" fontAlgn="b"/>
                      <a:r>
                        <a:rPr lang="it-IT" sz="1100" u="none" strike="noStrike">
                          <a:effectLst/>
                        </a:rPr>
                        <a:t>B3.3</a:t>
                      </a:r>
                      <a:endParaRPr lang="it-IT" sz="1100" b="0" i="0" u="none" strike="noStrike">
                        <a:solidFill>
                          <a:srgbClr val="000000"/>
                        </a:solidFill>
                        <a:effectLst/>
                        <a:latin typeface="Calibri" panose="020F0502020204030204" pitchFamily="34" charset="0"/>
                      </a:endParaRPr>
                    </a:p>
                  </a:txBody>
                  <a:tcPr marL="9525" marR="9525" marT="9525" marB="0" anchor="b"/>
                </a:tc>
                <a:tc gridSpan="8">
                  <a:txBody>
                    <a:bodyPr/>
                    <a:lstStyle/>
                    <a:p>
                      <a:pPr algn="l" fontAlgn="b"/>
                      <a:r>
                        <a:rPr lang="en-US" sz="1100" u="none" strike="noStrike">
                          <a:effectLst/>
                        </a:rPr>
                        <a:t>Portion of soils with less than 1% of Corg potentially benefitted by sludge per year</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196134190"/>
                  </a:ext>
                </a:extLst>
              </a:tr>
              <a:tr h="190500">
                <a:tc>
                  <a:txBody>
                    <a:bodyPr/>
                    <a:lstStyle/>
                    <a:p>
                      <a:pPr algn="l" fontAlgn="b"/>
                      <a:r>
                        <a:rPr lang="it-IT" sz="1100" u="none" strike="noStrike">
                          <a:effectLst/>
                        </a:rPr>
                        <a:t>B4.1</a:t>
                      </a:r>
                      <a:endParaRPr lang="it-IT" sz="1100" b="0" i="0" u="none" strike="noStrike">
                        <a:solidFill>
                          <a:srgbClr val="000000"/>
                        </a:solidFill>
                        <a:effectLst/>
                        <a:latin typeface="Calibri" panose="020F0502020204030204" pitchFamily="34" charset="0"/>
                      </a:endParaRPr>
                    </a:p>
                  </a:txBody>
                  <a:tcPr marL="9525" marR="9525" marT="9525" marB="0" anchor="b"/>
                </a:tc>
                <a:tc gridSpan="6">
                  <a:txBody>
                    <a:bodyPr/>
                    <a:lstStyle/>
                    <a:p>
                      <a:pPr algn="l" fontAlgn="b"/>
                      <a:r>
                        <a:rPr lang="en-US" sz="1100" u="none" strike="noStrike">
                          <a:effectLst/>
                        </a:rPr>
                        <a:t>maximum acceptability of sludge in the soil - N based</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7393899"/>
                  </a:ext>
                </a:extLst>
              </a:tr>
              <a:tr h="190500">
                <a:tc>
                  <a:txBody>
                    <a:bodyPr/>
                    <a:lstStyle/>
                    <a:p>
                      <a:pPr algn="l" fontAlgn="b"/>
                      <a:r>
                        <a:rPr lang="it-IT" sz="1100" u="none" strike="noStrike">
                          <a:effectLst/>
                        </a:rPr>
                        <a:t>B4.2</a:t>
                      </a:r>
                      <a:endParaRPr lang="it-IT" sz="1100" b="0" i="0" u="none" strike="noStrike">
                        <a:solidFill>
                          <a:srgbClr val="000000"/>
                        </a:solidFill>
                        <a:effectLst/>
                        <a:latin typeface="Calibri" panose="020F0502020204030204" pitchFamily="34" charset="0"/>
                      </a:endParaRPr>
                    </a:p>
                  </a:txBody>
                  <a:tcPr marL="9525" marR="9525" marT="9525" marB="0" anchor="b"/>
                </a:tc>
                <a:tc gridSpan="4">
                  <a:txBody>
                    <a:bodyPr/>
                    <a:lstStyle/>
                    <a:p>
                      <a:pPr algn="l" fontAlgn="b"/>
                      <a:r>
                        <a:rPr lang="en-US" sz="1100" u="none" strike="noStrike">
                          <a:effectLst/>
                        </a:rPr>
                        <a:t>Sludge valorization index - N based</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1770176"/>
                  </a:ext>
                </a:extLst>
              </a:tr>
              <a:tr h="238125">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gridSpan="5">
                  <a:txBody>
                    <a:bodyPr/>
                    <a:lstStyle/>
                    <a:p>
                      <a:pPr algn="l" fontAlgn="b"/>
                      <a:r>
                        <a:rPr lang="en-US" sz="1400" u="none" strike="noStrike" dirty="0">
                          <a:solidFill>
                            <a:schemeClr val="bg1"/>
                          </a:solidFill>
                          <a:effectLst/>
                          <a:highlight>
                            <a:srgbClr val="1F4E78"/>
                          </a:highlight>
                        </a:rPr>
                        <a:t>Boosting value creation around water</a:t>
                      </a:r>
                      <a:endParaRPr lang="en-US" sz="1400" b="1" i="0" u="none" strike="noStrike" dirty="0">
                        <a:solidFill>
                          <a:schemeClr val="bg1"/>
                        </a:solidFill>
                        <a:effectLst/>
                        <a:highlight>
                          <a:srgbClr val="1F4E78"/>
                        </a:highligh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r>
                        <a:rPr lang="it-IT" sz="1100" u="none" strike="noStrike">
                          <a:effectLst/>
                          <a:highlight>
                            <a:srgbClr val="1F4E78"/>
                          </a:highlight>
                        </a:rPr>
                        <a:t> </a:t>
                      </a:r>
                      <a:endParaRPr lang="it-IT" sz="1100" b="0" i="0" u="none" strike="noStrike">
                        <a:solidFill>
                          <a:srgbClr val="FFFFFF"/>
                        </a:solidFill>
                        <a:effectLst/>
                        <a:highlight>
                          <a:srgbClr val="1F4E78"/>
                        </a:highlight>
                        <a:latin typeface="Calibri" panose="020F0502020204030204" pitchFamily="34" charset="0"/>
                      </a:endParaRPr>
                    </a:p>
                  </a:txBody>
                  <a:tcPr marL="9525" marR="9525" marT="9525" marB="0" anchor="b"/>
                </a:tc>
                <a:tc>
                  <a:txBody>
                    <a:bodyPr/>
                    <a:lstStyle/>
                    <a:p>
                      <a:pPr algn="l" fontAlgn="b"/>
                      <a:r>
                        <a:rPr lang="it-IT" sz="1100" u="none" strike="noStrike">
                          <a:effectLst/>
                          <a:highlight>
                            <a:srgbClr val="1F4E78"/>
                          </a:highlight>
                        </a:rPr>
                        <a:t> </a:t>
                      </a:r>
                      <a:endParaRPr lang="it-IT" sz="1100" b="0" i="0" u="none" strike="noStrike">
                        <a:solidFill>
                          <a:srgbClr val="FFFFFF"/>
                        </a:solidFill>
                        <a:effectLst/>
                        <a:highlight>
                          <a:srgbClr val="1F4E78"/>
                        </a:highligh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379849"/>
                  </a:ext>
                </a:extLst>
              </a:tr>
              <a:tr h="238125">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it-IT" sz="1400" u="none" strike="noStrike">
                          <a:solidFill>
                            <a:schemeClr val="bg1"/>
                          </a:solidFill>
                          <a:effectLst/>
                          <a:highlight>
                            <a:srgbClr val="1F4E78"/>
                          </a:highlight>
                        </a:rPr>
                        <a:t>S.O.C</a:t>
                      </a:r>
                      <a:endParaRPr lang="it-IT" sz="1400" b="1" i="0" u="none" strike="noStrike">
                        <a:solidFill>
                          <a:schemeClr val="bg1"/>
                        </a:solidFill>
                        <a:effectLst/>
                        <a:highlight>
                          <a:srgbClr val="1F4E78"/>
                        </a:highlight>
                        <a:latin typeface="Calibri" panose="020F0502020204030204" pitchFamily="34" charset="0"/>
                      </a:endParaRPr>
                    </a:p>
                  </a:txBody>
                  <a:tcPr marL="9525" marR="9525" marT="9525" marB="0" anchor="b"/>
                </a:tc>
                <a:tc>
                  <a:txBody>
                    <a:bodyPr/>
                    <a:lstStyle/>
                    <a:p>
                      <a:pPr algn="l" fontAlgn="b"/>
                      <a:r>
                        <a:rPr lang="it-IT" sz="1100" u="none" strike="noStrike">
                          <a:solidFill>
                            <a:schemeClr val="bg1"/>
                          </a:solidFill>
                          <a:effectLst/>
                          <a:highlight>
                            <a:srgbClr val="1F4E78"/>
                          </a:highlight>
                        </a:rPr>
                        <a:t> </a:t>
                      </a:r>
                      <a:endParaRPr lang="it-IT" sz="1100" b="0" i="0" u="none" strike="noStrike">
                        <a:solidFill>
                          <a:schemeClr val="bg1"/>
                        </a:solidFill>
                        <a:effectLst/>
                        <a:highlight>
                          <a:srgbClr val="1F4E78"/>
                        </a:highlight>
                        <a:latin typeface="Calibri" panose="020F0502020204030204" pitchFamily="34" charset="0"/>
                      </a:endParaRPr>
                    </a:p>
                  </a:txBody>
                  <a:tcPr marL="9525" marR="9525" marT="9525" marB="0" anchor="b"/>
                </a:tc>
                <a:tc>
                  <a:txBody>
                    <a:bodyPr/>
                    <a:lstStyle/>
                    <a:p>
                      <a:pPr algn="l" fontAlgn="b"/>
                      <a:r>
                        <a:rPr lang="it-IT" sz="1100" u="none" strike="noStrike">
                          <a:solidFill>
                            <a:schemeClr val="bg1"/>
                          </a:solidFill>
                          <a:effectLst/>
                          <a:highlight>
                            <a:srgbClr val="1F4E78"/>
                          </a:highlight>
                        </a:rPr>
                        <a:t> </a:t>
                      </a:r>
                      <a:endParaRPr lang="it-IT" sz="1100" b="0" i="0" u="none" strike="noStrike">
                        <a:solidFill>
                          <a:schemeClr val="bg1"/>
                        </a:solidFill>
                        <a:effectLst/>
                        <a:highlight>
                          <a:srgbClr val="1F4E78"/>
                        </a:highlight>
                        <a:latin typeface="Calibri" panose="020F0502020204030204" pitchFamily="34" charset="0"/>
                      </a:endParaRPr>
                    </a:p>
                  </a:txBody>
                  <a:tcPr marL="9525" marR="9525" marT="9525" marB="0" anchor="b"/>
                </a:tc>
                <a:tc>
                  <a:txBody>
                    <a:bodyPr/>
                    <a:lstStyle/>
                    <a:p>
                      <a:pPr algn="l" fontAlgn="b"/>
                      <a:r>
                        <a:rPr lang="it-IT" sz="1100" u="none" strike="noStrike">
                          <a:solidFill>
                            <a:schemeClr val="bg1"/>
                          </a:solidFill>
                          <a:effectLst/>
                          <a:highlight>
                            <a:srgbClr val="1F4E78"/>
                          </a:highlight>
                        </a:rPr>
                        <a:t> </a:t>
                      </a:r>
                      <a:endParaRPr lang="it-IT" sz="1100" b="0" i="0" u="none" strike="noStrike">
                        <a:solidFill>
                          <a:schemeClr val="bg1"/>
                        </a:solidFill>
                        <a:effectLst/>
                        <a:highlight>
                          <a:srgbClr val="1F4E78"/>
                        </a:highlight>
                        <a:latin typeface="Calibri" panose="020F0502020204030204" pitchFamily="34" charset="0"/>
                      </a:endParaRPr>
                    </a:p>
                  </a:txBody>
                  <a:tcPr marL="9525" marR="9525" marT="9525" marB="0" anchor="b"/>
                </a:tc>
                <a:tc>
                  <a:txBody>
                    <a:bodyPr/>
                    <a:lstStyle/>
                    <a:p>
                      <a:pPr algn="l" fontAlgn="b"/>
                      <a:r>
                        <a:rPr lang="it-IT" sz="1100" u="none" strike="noStrike" dirty="0">
                          <a:solidFill>
                            <a:schemeClr val="bg1"/>
                          </a:solidFill>
                          <a:effectLst/>
                          <a:highlight>
                            <a:srgbClr val="1F4E78"/>
                          </a:highlight>
                        </a:rPr>
                        <a:t> </a:t>
                      </a:r>
                      <a:endParaRPr lang="it-IT" sz="1100" b="0" i="0" u="none" strike="noStrike" dirty="0">
                        <a:solidFill>
                          <a:schemeClr val="bg1"/>
                        </a:solidFill>
                        <a:effectLst/>
                        <a:highlight>
                          <a:srgbClr val="1F4E78"/>
                        </a:highlight>
                        <a:latin typeface="Calibri" panose="020F0502020204030204" pitchFamily="34" charset="0"/>
                      </a:endParaRPr>
                    </a:p>
                  </a:txBody>
                  <a:tcPr marL="9525" marR="9525" marT="9525" marB="0" anchor="b"/>
                </a:tc>
                <a:tc>
                  <a:txBody>
                    <a:bodyPr/>
                    <a:lstStyle/>
                    <a:p>
                      <a:pPr algn="l" fontAlgn="b"/>
                      <a:r>
                        <a:rPr lang="it-IT" sz="1100" u="none" strike="noStrike">
                          <a:effectLst/>
                          <a:highlight>
                            <a:srgbClr val="1F4E78"/>
                          </a:highlight>
                        </a:rPr>
                        <a:t> </a:t>
                      </a:r>
                      <a:endParaRPr lang="it-IT" sz="1100" b="0" i="0" u="none" strike="noStrike">
                        <a:solidFill>
                          <a:srgbClr val="FFFFFF"/>
                        </a:solidFill>
                        <a:effectLst/>
                        <a:highlight>
                          <a:srgbClr val="1F4E78"/>
                        </a:highlight>
                        <a:latin typeface="Calibri" panose="020F0502020204030204" pitchFamily="34" charset="0"/>
                      </a:endParaRPr>
                    </a:p>
                  </a:txBody>
                  <a:tcPr marL="9525" marR="9525" marT="9525" marB="0" anchor="b"/>
                </a:tc>
                <a:tc>
                  <a:txBody>
                    <a:bodyPr/>
                    <a:lstStyle/>
                    <a:p>
                      <a:pPr algn="l" fontAlgn="b"/>
                      <a:r>
                        <a:rPr lang="it-IT" sz="1100" u="none" strike="noStrike">
                          <a:effectLst/>
                          <a:highlight>
                            <a:srgbClr val="1F4E78"/>
                          </a:highlight>
                        </a:rPr>
                        <a:t> </a:t>
                      </a:r>
                      <a:endParaRPr lang="it-IT" sz="1100" b="0" i="0" u="none" strike="noStrike">
                        <a:solidFill>
                          <a:srgbClr val="FFFFFF"/>
                        </a:solidFill>
                        <a:effectLst/>
                        <a:highlight>
                          <a:srgbClr val="1F4E78"/>
                        </a:highligh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717772"/>
                  </a:ext>
                </a:extLst>
              </a:tr>
              <a:tr h="190500">
                <a:tc>
                  <a:txBody>
                    <a:bodyPr/>
                    <a:lstStyle/>
                    <a:p>
                      <a:pPr algn="l" fontAlgn="b"/>
                      <a:r>
                        <a:rPr lang="it-IT" sz="1100" u="none" strike="noStrike">
                          <a:effectLst/>
                        </a:rPr>
                        <a:t>C1.1</a:t>
                      </a:r>
                      <a:endParaRPr lang="it-IT" sz="11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it-IT" sz="1100" u="none" strike="noStrike">
                          <a:effectLst/>
                        </a:rPr>
                        <a:t>Sludge Agriculture Potential </a:t>
                      </a:r>
                      <a:endParaRPr lang="it-IT"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8952081"/>
                  </a:ext>
                </a:extLst>
              </a:tr>
              <a:tr h="190500">
                <a:tc>
                  <a:txBody>
                    <a:bodyPr/>
                    <a:lstStyle/>
                    <a:p>
                      <a:pPr algn="l" fontAlgn="b"/>
                      <a:r>
                        <a:rPr lang="it-IT" sz="1100" u="none" strike="noStrike">
                          <a:effectLst/>
                        </a:rPr>
                        <a:t>C1.3</a:t>
                      </a:r>
                      <a:endParaRPr lang="it-IT" sz="1100" b="0" i="0" u="none" strike="noStrike">
                        <a:solidFill>
                          <a:srgbClr val="000000"/>
                        </a:solidFill>
                        <a:effectLst/>
                        <a:latin typeface="Calibri" panose="020F0502020204030204" pitchFamily="34" charset="0"/>
                      </a:endParaRPr>
                    </a:p>
                  </a:txBody>
                  <a:tcPr marL="9525" marR="9525" marT="9525" marB="0" anchor="b"/>
                </a:tc>
                <a:tc gridSpan="4">
                  <a:txBody>
                    <a:bodyPr/>
                    <a:lstStyle/>
                    <a:p>
                      <a:pPr algn="l" fontAlgn="b"/>
                      <a:r>
                        <a:rPr lang="it-IT" sz="1100" u="none" strike="noStrike">
                          <a:effectLst/>
                        </a:rPr>
                        <a:t>Sludge agricultural valorization</a:t>
                      </a:r>
                      <a:endParaRPr lang="it-IT"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4291171"/>
                  </a:ext>
                </a:extLst>
              </a:tr>
              <a:tr h="190500">
                <a:tc>
                  <a:txBody>
                    <a:bodyPr/>
                    <a:lstStyle/>
                    <a:p>
                      <a:pPr algn="l" fontAlgn="b"/>
                      <a:r>
                        <a:rPr lang="it-IT" sz="1100" u="none" strike="noStrike">
                          <a:effectLst/>
                        </a:rPr>
                        <a:t>C2.1</a:t>
                      </a:r>
                      <a:endParaRPr lang="it-IT" sz="11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it-IT" sz="1100" u="none" strike="noStrike">
                          <a:effectLst/>
                        </a:rPr>
                        <a:t>Sludge energy potential</a:t>
                      </a:r>
                      <a:endParaRPr lang="it-IT"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982461"/>
                  </a:ext>
                </a:extLst>
              </a:tr>
              <a:tr h="190500">
                <a:tc>
                  <a:txBody>
                    <a:bodyPr/>
                    <a:lstStyle/>
                    <a:p>
                      <a:pPr algn="l" fontAlgn="b"/>
                      <a:r>
                        <a:rPr lang="it-IT" sz="1100" u="none" strike="noStrike">
                          <a:effectLst/>
                        </a:rPr>
                        <a:t>C2.3</a:t>
                      </a:r>
                      <a:endParaRPr lang="it-IT" sz="11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it-IT" sz="1100" u="none" strike="noStrike">
                          <a:effectLst/>
                        </a:rPr>
                        <a:t>Sludge energy valorization</a:t>
                      </a:r>
                      <a:endParaRPr lang="it-IT"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6888999"/>
                  </a:ext>
                </a:extLst>
              </a:tr>
              <a:tr h="190500">
                <a:tc>
                  <a:txBody>
                    <a:bodyPr/>
                    <a:lstStyle/>
                    <a:p>
                      <a:pPr algn="l" fontAlgn="b"/>
                      <a:r>
                        <a:rPr lang="it-IT" sz="1100" u="none" strike="noStrike">
                          <a:effectLst/>
                        </a:rPr>
                        <a:t>C3.1</a:t>
                      </a:r>
                      <a:endParaRPr lang="it-IT" sz="1100" b="0" i="0" u="none" strike="noStrike">
                        <a:solidFill>
                          <a:srgbClr val="000000"/>
                        </a:solidFill>
                        <a:effectLst/>
                        <a:latin typeface="Calibri" panose="020F0502020204030204" pitchFamily="34" charset="0"/>
                      </a:endParaRPr>
                    </a:p>
                  </a:txBody>
                  <a:tcPr marL="9525" marR="9525" marT="9525" marB="0" anchor="b"/>
                </a:tc>
                <a:tc gridSpan="5">
                  <a:txBody>
                    <a:bodyPr/>
                    <a:lstStyle/>
                    <a:p>
                      <a:pPr algn="l" fontAlgn="b"/>
                      <a:r>
                        <a:rPr lang="en-US" sz="1100" u="none" strike="noStrike">
                          <a:effectLst/>
                        </a:rPr>
                        <a:t>Fertilizer Production Avoided (N-based)-SLUDGE</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3221003"/>
                  </a:ext>
                </a:extLst>
              </a:tr>
              <a:tr h="190500">
                <a:tc>
                  <a:txBody>
                    <a:bodyPr/>
                    <a:lstStyle/>
                    <a:p>
                      <a:pPr algn="l" fontAlgn="b"/>
                      <a:r>
                        <a:rPr lang="it-IT" sz="1100" u="none" strike="noStrike">
                          <a:effectLst/>
                        </a:rPr>
                        <a:t>C4.1</a:t>
                      </a:r>
                      <a:endParaRPr lang="it-IT" sz="1100" b="0" i="0" u="none" strike="noStrike">
                        <a:solidFill>
                          <a:srgbClr val="000000"/>
                        </a:solidFill>
                        <a:effectLst/>
                        <a:latin typeface="Calibri" panose="020F0502020204030204" pitchFamily="34" charset="0"/>
                      </a:endParaRPr>
                    </a:p>
                  </a:txBody>
                  <a:tcPr marL="9525" marR="9525" marT="9525" marB="0" anchor="b"/>
                </a:tc>
                <a:tc gridSpan="7">
                  <a:txBody>
                    <a:bodyPr/>
                    <a:lstStyle/>
                    <a:p>
                      <a:pPr algn="l" fontAlgn="b"/>
                      <a:r>
                        <a:rPr lang="en-US" sz="1100" u="none" strike="noStrike">
                          <a:effectLst/>
                        </a:rPr>
                        <a:t>Fertilizer Production Avoidable (N-based)-STRIPPING potential</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5866096"/>
                  </a:ext>
                </a:extLst>
              </a:tr>
              <a:tr h="190500">
                <a:tc>
                  <a:txBody>
                    <a:bodyPr/>
                    <a:lstStyle/>
                    <a:p>
                      <a:pPr algn="l" fontAlgn="b"/>
                      <a:r>
                        <a:rPr lang="it-IT" sz="1100" u="none" strike="noStrike">
                          <a:effectLst/>
                        </a:rPr>
                        <a:t>C6.1</a:t>
                      </a:r>
                      <a:endParaRPr lang="it-IT" sz="1100" b="0" i="0" u="none" strike="noStrike">
                        <a:solidFill>
                          <a:srgbClr val="000000"/>
                        </a:solidFill>
                        <a:effectLst/>
                        <a:latin typeface="Calibri" panose="020F0502020204030204" pitchFamily="34" charset="0"/>
                      </a:endParaRPr>
                    </a:p>
                  </a:txBody>
                  <a:tcPr marL="9525" marR="9525" marT="9525" marB="0" anchor="b"/>
                </a:tc>
                <a:tc gridSpan="4">
                  <a:txBody>
                    <a:bodyPr/>
                    <a:lstStyle/>
                    <a:p>
                      <a:pPr algn="l" fontAlgn="b"/>
                      <a:r>
                        <a:rPr lang="en-US" sz="1100" u="none" strike="noStrike" dirty="0">
                          <a:effectLst/>
                        </a:rPr>
                        <a:t>Specific sludge production as it is</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it-I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2058277"/>
                  </a:ext>
                </a:extLst>
              </a:tr>
            </a:tbl>
          </a:graphicData>
        </a:graphic>
      </p:graphicFrame>
      <p:grpSp>
        <p:nvGrpSpPr>
          <p:cNvPr id="8" name="Gruppo 7">
            <a:extLst>
              <a:ext uri="{FF2B5EF4-FFF2-40B4-BE49-F238E27FC236}">
                <a16:creationId xmlns:a16="http://schemas.microsoft.com/office/drawing/2014/main" id="{5EBBB5A9-FEE8-54EF-1C42-E0AA17D207A3}"/>
              </a:ext>
            </a:extLst>
          </p:cNvPr>
          <p:cNvGrpSpPr/>
          <p:nvPr/>
        </p:nvGrpSpPr>
        <p:grpSpPr>
          <a:xfrm>
            <a:off x="825309" y="1190555"/>
            <a:ext cx="5486401" cy="2248214"/>
            <a:chOff x="436942" y="1533088"/>
            <a:chExt cx="5486401" cy="2248214"/>
          </a:xfrm>
        </p:grpSpPr>
        <p:pic>
          <p:nvPicPr>
            <p:cNvPr id="9" name="Immagine 8">
              <a:extLst>
                <a:ext uri="{FF2B5EF4-FFF2-40B4-BE49-F238E27FC236}">
                  <a16:creationId xmlns:a16="http://schemas.microsoft.com/office/drawing/2014/main" id="{C22E8C63-79F8-A9AB-391C-4F473E54153A}"/>
                </a:ext>
              </a:extLst>
            </p:cNvPr>
            <p:cNvPicPr>
              <a:picLocks noChangeAspect="1"/>
            </p:cNvPicPr>
            <p:nvPr/>
          </p:nvPicPr>
          <p:blipFill>
            <a:blip r:embed="rId3"/>
            <a:stretch>
              <a:fillRect/>
            </a:stretch>
          </p:blipFill>
          <p:spPr>
            <a:xfrm>
              <a:off x="560020" y="1533088"/>
              <a:ext cx="5363323" cy="2248214"/>
            </a:xfrm>
            <a:prstGeom prst="rect">
              <a:avLst/>
            </a:prstGeom>
          </p:spPr>
        </p:pic>
        <p:sp>
          <p:nvSpPr>
            <p:cNvPr id="10" name="Rettangolo 9">
              <a:extLst>
                <a:ext uri="{FF2B5EF4-FFF2-40B4-BE49-F238E27FC236}">
                  <a16:creationId xmlns:a16="http://schemas.microsoft.com/office/drawing/2014/main" id="{D5E359DB-2F21-60C1-DF31-2A97233128F4}"/>
                </a:ext>
              </a:extLst>
            </p:cNvPr>
            <p:cNvSpPr/>
            <p:nvPr/>
          </p:nvSpPr>
          <p:spPr>
            <a:xfrm>
              <a:off x="436942" y="1664208"/>
              <a:ext cx="188367" cy="1737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0338482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6FFFFC4-C9FD-46D4-EBC7-841BC20061C3}"/>
              </a:ext>
            </a:extLst>
          </p:cNvPr>
          <p:cNvSpPr>
            <a:spLocks noGrp="1"/>
          </p:cNvSpPr>
          <p:nvPr>
            <p:ph type="sldNum" sz="quarter" idx="12"/>
          </p:nvPr>
        </p:nvSpPr>
        <p:spPr/>
        <p:txBody>
          <a:bodyPr/>
          <a:lstStyle/>
          <a:p>
            <a:fld id="{35E0BEC7-8AB0-44CD-B40B-F031126047EC}" type="slidenum">
              <a:rPr lang="es-ES" smtClean="0">
                <a:solidFill>
                  <a:srgbClr val="FFFFFF"/>
                </a:solidFill>
              </a:rPr>
              <a:pPr/>
              <a:t>6</a:t>
            </a:fld>
            <a:endParaRPr lang="es-ES" dirty="0">
              <a:solidFill>
                <a:srgbClr val="FFFFFF"/>
              </a:solidFill>
            </a:endParaRPr>
          </a:p>
        </p:txBody>
      </p:sp>
      <p:sp>
        <p:nvSpPr>
          <p:cNvPr id="5" name="CasellaDiTesto 4">
            <a:extLst>
              <a:ext uri="{FF2B5EF4-FFF2-40B4-BE49-F238E27FC236}">
                <a16:creationId xmlns:a16="http://schemas.microsoft.com/office/drawing/2014/main" id="{0F4AF6DA-1362-BC0D-A4A9-BD97C77C63FA}"/>
              </a:ext>
            </a:extLst>
          </p:cNvPr>
          <p:cNvSpPr txBox="1"/>
          <p:nvPr/>
        </p:nvSpPr>
        <p:spPr>
          <a:xfrm>
            <a:off x="330084" y="45442"/>
            <a:ext cx="11280179" cy="430887"/>
          </a:xfrm>
          <a:prstGeom prst="rect">
            <a:avLst/>
          </a:prstGeom>
        </p:spPr>
        <p:txBody>
          <a:bodyPr wrap="square">
            <a:spAutoFit/>
          </a:bodyPr>
          <a:lstStyle>
            <a:defPPr>
              <a:defRPr lang="it-IT"/>
            </a:defPPr>
            <a:lvl1pPr>
              <a:defRPr sz="2400" b="1">
                <a:solidFill>
                  <a:schemeClr val="accent5">
                    <a:lumMod val="50000"/>
                  </a:schemeClr>
                </a:solidFill>
              </a:defRPr>
            </a:lvl1pPr>
          </a:lstStyle>
          <a:p>
            <a:r>
              <a:rPr lang="it-IT" sz="2200" dirty="0">
                <a:solidFill>
                  <a:srgbClr val="35B8EC">
                    <a:lumMod val="50000"/>
                  </a:srgbClr>
                </a:solidFill>
                <a:latin typeface="Arial" panose="020B0604020202020204"/>
              </a:rPr>
              <a:t>P2 – REGULATROY STATUS - MAPS and CONNECTIONS: </a:t>
            </a:r>
            <a:r>
              <a:rPr lang="it-IT" sz="2200" b="0" dirty="0">
                <a:solidFill>
                  <a:srgbClr val="35B8EC">
                    <a:lumMod val="50000"/>
                  </a:srgbClr>
                </a:solidFill>
                <a:latin typeface="Arial" panose="020B0604020202020204"/>
              </a:rPr>
              <a:t>BARRIERS-DRIVERS</a:t>
            </a:r>
            <a:endParaRPr lang="it-IT" sz="2200" b="0" i="1" dirty="0">
              <a:solidFill>
                <a:srgbClr val="35B8EC">
                  <a:lumMod val="50000"/>
                </a:srgbClr>
              </a:solidFill>
              <a:latin typeface="Arial" panose="020B0604020202020204"/>
            </a:endParaRPr>
          </a:p>
        </p:txBody>
      </p:sp>
      <p:grpSp>
        <p:nvGrpSpPr>
          <p:cNvPr id="6" name="Gruppo 5">
            <a:extLst>
              <a:ext uri="{FF2B5EF4-FFF2-40B4-BE49-F238E27FC236}">
                <a16:creationId xmlns:a16="http://schemas.microsoft.com/office/drawing/2014/main" id="{20989A37-399C-9DE4-741F-6F9FB3169D25}"/>
              </a:ext>
            </a:extLst>
          </p:cNvPr>
          <p:cNvGrpSpPr/>
          <p:nvPr/>
        </p:nvGrpSpPr>
        <p:grpSpPr>
          <a:xfrm>
            <a:off x="744334" y="675906"/>
            <a:ext cx="5176059" cy="5287156"/>
            <a:chOff x="538832" y="663671"/>
            <a:chExt cx="5176059" cy="5287156"/>
          </a:xfrm>
        </p:grpSpPr>
        <p:pic>
          <p:nvPicPr>
            <p:cNvPr id="7" name="Immagine 6">
              <a:extLst>
                <a:ext uri="{FF2B5EF4-FFF2-40B4-BE49-F238E27FC236}">
                  <a16:creationId xmlns:a16="http://schemas.microsoft.com/office/drawing/2014/main" id="{F108D607-18BD-8B0E-4C21-CC89DD26D2B3}"/>
                </a:ext>
              </a:extLst>
            </p:cNvPr>
            <p:cNvPicPr>
              <a:picLocks noChangeAspect="1"/>
            </p:cNvPicPr>
            <p:nvPr/>
          </p:nvPicPr>
          <p:blipFill>
            <a:blip r:embed="rId2"/>
            <a:stretch>
              <a:fillRect/>
            </a:stretch>
          </p:blipFill>
          <p:spPr>
            <a:xfrm>
              <a:off x="538832" y="1182480"/>
              <a:ext cx="5108783" cy="4768347"/>
            </a:xfrm>
            <a:prstGeom prst="rect">
              <a:avLst/>
            </a:prstGeom>
          </p:spPr>
        </p:pic>
        <p:sp>
          <p:nvSpPr>
            <p:cNvPr id="8" name="Rettangolo con angoli arrotondati 7">
              <a:extLst>
                <a:ext uri="{FF2B5EF4-FFF2-40B4-BE49-F238E27FC236}">
                  <a16:creationId xmlns:a16="http://schemas.microsoft.com/office/drawing/2014/main" id="{81BD4CC0-9FA8-BA15-CDB2-5F992A9118B5}"/>
                </a:ext>
              </a:extLst>
            </p:cNvPr>
            <p:cNvSpPr>
              <a:spLocks noChangeAspect="1"/>
            </p:cNvSpPr>
            <p:nvPr/>
          </p:nvSpPr>
          <p:spPr>
            <a:xfrm>
              <a:off x="2792845" y="663671"/>
              <a:ext cx="2922046" cy="3991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t>EFFLUENT REUSE</a:t>
              </a:r>
            </a:p>
          </p:txBody>
        </p:sp>
      </p:grpSp>
      <p:grpSp>
        <p:nvGrpSpPr>
          <p:cNvPr id="12" name="Gruppo 11">
            <a:extLst>
              <a:ext uri="{FF2B5EF4-FFF2-40B4-BE49-F238E27FC236}">
                <a16:creationId xmlns:a16="http://schemas.microsoft.com/office/drawing/2014/main" id="{8157322F-5E50-B115-B5FC-70132C237BD6}"/>
              </a:ext>
            </a:extLst>
          </p:cNvPr>
          <p:cNvGrpSpPr/>
          <p:nvPr/>
        </p:nvGrpSpPr>
        <p:grpSpPr>
          <a:xfrm>
            <a:off x="7128910" y="476329"/>
            <a:ext cx="4607179" cy="5800403"/>
            <a:chOff x="7051681" y="482786"/>
            <a:chExt cx="4607179" cy="5800403"/>
          </a:xfrm>
        </p:grpSpPr>
        <p:pic>
          <p:nvPicPr>
            <p:cNvPr id="10" name="Immagine 9">
              <a:extLst>
                <a:ext uri="{FF2B5EF4-FFF2-40B4-BE49-F238E27FC236}">
                  <a16:creationId xmlns:a16="http://schemas.microsoft.com/office/drawing/2014/main" id="{D079A122-5513-CF39-94BB-4F6A728DEEC7}"/>
                </a:ext>
              </a:extLst>
            </p:cNvPr>
            <p:cNvPicPr>
              <a:picLocks noChangeAspect="1"/>
            </p:cNvPicPr>
            <p:nvPr/>
          </p:nvPicPr>
          <p:blipFill>
            <a:blip r:embed="rId3"/>
            <a:stretch>
              <a:fillRect/>
            </a:stretch>
          </p:blipFill>
          <p:spPr>
            <a:xfrm>
              <a:off x="7051681" y="928999"/>
              <a:ext cx="4607179" cy="5354190"/>
            </a:xfrm>
            <a:prstGeom prst="rect">
              <a:avLst/>
            </a:prstGeom>
            <a:solidFill>
              <a:schemeClr val="bg1"/>
            </a:solidFill>
          </p:spPr>
        </p:pic>
        <p:sp>
          <p:nvSpPr>
            <p:cNvPr id="11" name="Rettangolo con angoli arrotondati 10">
              <a:extLst>
                <a:ext uri="{FF2B5EF4-FFF2-40B4-BE49-F238E27FC236}">
                  <a16:creationId xmlns:a16="http://schemas.microsoft.com/office/drawing/2014/main" id="{7155C2E1-1D90-3B06-E445-37A7A4F240BA}"/>
                </a:ext>
              </a:extLst>
            </p:cNvPr>
            <p:cNvSpPr>
              <a:spLocks noChangeAspect="1"/>
            </p:cNvSpPr>
            <p:nvPr/>
          </p:nvSpPr>
          <p:spPr>
            <a:xfrm>
              <a:off x="8611059" y="482786"/>
              <a:ext cx="2921975" cy="399154"/>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t>SLUDGE IN AGRICULTURE</a:t>
              </a:r>
            </a:p>
          </p:txBody>
        </p:sp>
      </p:grpSp>
    </p:spTree>
    <p:extLst>
      <p:ext uri="{BB962C8B-B14F-4D97-AF65-F5344CB8AC3E}">
        <p14:creationId xmlns:p14="http://schemas.microsoft.com/office/powerpoint/2010/main" val="16485976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6FFFFC4-C9FD-46D4-EBC7-841BC20061C3}"/>
              </a:ext>
            </a:extLst>
          </p:cNvPr>
          <p:cNvSpPr>
            <a:spLocks noGrp="1"/>
          </p:cNvSpPr>
          <p:nvPr>
            <p:ph type="sldNum" sz="quarter" idx="12"/>
          </p:nvPr>
        </p:nvSpPr>
        <p:spPr/>
        <p:txBody>
          <a:bodyPr/>
          <a:lstStyle/>
          <a:p>
            <a:fld id="{35E0BEC7-8AB0-44CD-B40B-F031126047EC}" type="slidenum">
              <a:rPr lang="es-ES" smtClean="0">
                <a:solidFill>
                  <a:srgbClr val="FFFFFF"/>
                </a:solidFill>
              </a:rPr>
              <a:pPr/>
              <a:t>7</a:t>
            </a:fld>
            <a:endParaRPr lang="es-ES" dirty="0">
              <a:solidFill>
                <a:srgbClr val="FFFFFF"/>
              </a:solidFill>
            </a:endParaRPr>
          </a:p>
        </p:txBody>
      </p:sp>
      <p:sp>
        <p:nvSpPr>
          <p:cNvPr id="6" name="CasellaDiTesto 5">
            <a:extLst>
              <a:ext uri="{FF2B5EF4-FFF2-40B4-BE49-F238E27FC236}">
                <a16:creationId xmlns:a16="http://schemas.microsoft.com/office/drawing/2014/main" id="{EE893D34-05AC-F0D3-1745-C5441A57B1DE}"/>
              </a:ext>
            </a:extLst>
          </p:cNvPr>
          <p:cNvSpPr txBox="1"/>
          <p:nvPr/>
        </p:nvSpPr>
        <p:spPr>
          <a:xfrm>
            <a:off x="520544" y="618895"/>
            <a:ext cx="10732987" cy="692497"/>
          </a:xfrm>
          <a:prstGeom prst="rect">
            <a:avLst/>
          </a:prstGeom>
        </p:spPr>
        <p:txBody>
          <a:bodyPr wrap="square">
            <a:spAutoFit/>
          </a:bodyPr>
          <a:lstStyle>
            <a:defPPr>
              <a:defRPr lang="it-IT"/>
            </a:defPPr>
            <a:lvl1pPr>
              <a:defRPr sz="2400" b="1">
                <a:solidFill>
                  <a:schemeClr val="accent5">
                    <a:lumMod val="50000"/>
                  </a:schemeClr>
                </a:solidFill>
              </a:defRPr>
            </a:lvl1pPr>
          </a:lstStyle>
          <a:p>
            <a:r>
              <a:rPr lang="it-IT" dirty="0">
                <a:solidFill>
                  <a:srgbClr val="35B8EC">
                    <a:lumMod val="50000"/>
                  </a:srgbClr>
                </a:solidFill>
                <a:latin typeface="Arial" panose="020B0604020202020204"/>
              </a:rPr>
              <a:t>MEASURED QUALITY - DIRECT CLASSIFICATION</a:t>
            </a:r>
          </a:p>
          <a:p>
            <a:r>
              <a:rPr lang="it-IT" sz="1500" b="0" i="1" dirty="0">
                <a:solidFill>
                  <a:srgbClr val="35B8EC">
                    <a:lumMod val="50000"/>
                  </a:srgbClr>
                </a:solidFill>
                <a:latin typeface="Arial" panose="020B0604020202020204"/>
              </a:rPr>
              <a:t>Lombardy D 6665/2019 - DGRV 235/2009 </a:t>
            </a:r>
            <a:r>
              <a:rPr lang="it-IT" sz="1500" b="0" i="1" dirty="0" err="1">
                <a:solidFill>
                  <a:srgbClr val="35B8EC">
                    <a:lumMod val="50000"/>
                  </a:srgbClr>
                </a:solidFill>
                <a:latin typeface="Arial" panose="020B0604020202020204"/>
              </a:rPr>
              <a:t>All.B + </a:t>
            </a:r>
            <a:r>
              <a:rPr lang="it-IT" sz="1500" b="0" i="1" dirty="0">
                <a:solidFill>
                  <a:srgbClr val="35B8EC">
                    <a:lumMod val="50000"/>
                  </a:srgbClr>
                </a:solidFill>
                <a:latin typeface="Arial" panose="020B0604020202020204"/>
              </a:rPr>
              <a:t>L.130/18 - DGRV 235/09 </a:t>
            </a:r>
            <a:r>
              <a:rPr lang="it-IT" sz="1500" b="0" i="1" dirty="0" err="1">
                <a:solidFill>
                  <a:srgbClr val="35B8EC">
                    <a:lumMod val="50000"/>
                  </a:srgbClr>
                </a:solidFill>
                <a:latin typeface="Arial" panose="020B0604020202020204"/>
              </a:rPr>
              <a:t>All.C+ </a:t>
            </a:r>
            <a:r>
              <a:rPr lang="it-IT" sz="1500" dirty="0">
                <a:solidFill>
                  <a:srgbClr val="35B8EC">
                    <a:lumMod val="50000"/>
                  </a:srgbClr>
                </a:solidFill>
                <a:latin typeface="Arial" panose="020B0604020202020204"/>
              </a:rPr>
              <a:t>L130/18  </a:t>
            </a:r>
          </a:p>
        </p:txBody>
      </p:sp>
      <p:grpSp>
        <p:nvGrpSpPr>
          <p:cNvPr id="4" name="Gruppo 3">
            <a:extLst>
              <a:ext uri="{FF2B5EF4-FFF2-40B4-BE49-F238E27FC236}">
                <a16:creationId xmlns:a16="http://schemas.microsoft.com/office/drawing/2014/main" id="{2BF00249-ECA0-2C79-9A87-0C1E0C555ECD}"/>
              </a:ext>
            </a:extLst>
          </p:cNvPr>
          <p:cNvGrpSpPr/>
          <p:nvPr/>
        </p:nvGrpSpPr>
        <p:grpSpPr>
          <a:xfrm>
            <a:off x="610691" y="1692700"/>
            <a:ext cx="10135672" cy="2943955"/>
            <a:chOff x="610691" y="1692700"/>
            <a:chExt cx="10135672" cy="2943955"/>
          </a:xfrm>
        </p:grpSpPr>
        <p:pic>
          <p:nvPicPr>
            <p:cNvPr id="5" name="Immagine 4">
              <a:extLst>
                <a:ext uri="{FF2B5EF4-FFF2-40B4-BE49-F238E27FC236}">
                  <a16:creationId xmlns:a16="http://schemas.microsoft.com/office/drawing/2014/main" id="{9A067B8F-8716-02DB-61FD-580A1196A2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820" y="1692700"/>
              <a:ext cx="10128543" cy="294395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3EF8A44A-6F47-7778-A25B-470E1C8E21ED}"/>
                </a:ext>
              </a:extLst>
            </p:cNvPr>
            <p:cNvSpPr txBox="1"/>
            <p:nvPr/>
          </p:nvSpPr>
          <p:spPr>
            <a:xfrm>
              <a:off x="610691" y="1844824"/>
              <a:ext cx="5071400" cy="276999"/>
            </a:xfrm>
            <a:prstGeom prst="rect">
              <a:avLst/>
            </a:prstGeom>
            <a:solidFill>
              <a:schemeClr val="bg1"/>
            </a:solidFill>
          </p:spPr>
          <p:txBody>
            <a:bodyPr wrap="square" lIns="0" tIns="0" rIns="0" bIns="0" rtlCol="0">
              <a:spAutoFit/>
            </a:bodyPr>
            <a:lstStyle/>
            <a:p>
              <a:endParaRPr lang="it-IT" dirty="0"/>
            </a:p>
          </p:txBody>
        </p:sp>
      </p:grpSp>
    </p:spTree>
    <p:extLst>
      <p:ext uri="{BB962C8B-B14F-4D97-AF65-F5344CB8AC3E}">
        <p14:creationId xmlns:p14="http://schemas.microsoft.com/office/powerpoint/2010/main" val="195491059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6FFFFC4-C9FD-46D4-EBC7-841BC20061C3}"/>
              </a:ext>
            </a:extLst>
          </p:cNvPr>
          <p:cNvSpPr>
            <a:spLocks noGrp="1"/>
          </p:cNvSpPr>
          <p:nvPr>
            <p:ph type="sldNum" sz="quarter" idx="12"/>
          </p:nvPr>
        </p:nvSpPr>
        <p:spPr/>
        <p:txBody>
          <a:bodyPr/>
          <a:lstStyle/>
          <a:p>
            <a:fld id="{35E0BEC7-8AB0-44CD-B40B-F031126047EC}" type="slidenum">
              <a:rPr lang="es-ES" smtClean="0">
                <a:solidFill>
                  <a:srgbClr val="FFFFFF"/>
                </a:solidFill>
              </a:rPr>
              <a:pPr/>
              <a:t>8</a:t>
            </a:fld>
            <a:endParaRPr lang="es-ES" dirty="0">
              <a:solidFill>
                <a:srgbClr val="FFFFFF"/>
              </a:solidFill>
            </a:endParaRPr>
          </a:p>
        </p:txBody>
      </p:sp>
      <p:sp>
        <p:nvSpPr>
          <p:cNvPr id="5" name="CasellaDiTesto 4">
            <a:extLst>
              <a:ext uri="{FF2B5EF4-FFF2-40B4-BE49-F238E27FC236}">
                <a16:creationId xmlns:a16="http://schemas.microsoft.com/office/drawing/2014/main" id="{9240BB55-0929-EC4C-8FF0-4B84AF6B7236}"/>
              </a:ext>
            </a:extLst>
          </p:cNvPr>
          <p:cNvSpPr txBox="1"/>
          <p:nvPr/>
        </p:nvSpPr>
        <p:spPr>
          <a:xfrm>
            <a:off x="1029434" y="1614534"/>
            <a:ext cx="5073283" cy="4401205"/>
          </a:xfrm>
          <a:prstGeom prst="rect">
            <a:avLst/>
          </a:prstGeom>
          <a:noFill/>
        </p:spPr>
        <p:txBody>
          <a:bodyPr wrap="square">
            <a:spAutoFit/>
          </a:bodyPr>
          <a:lstStyle/>
          <a:p>
            <a:r>
              <a:rPr lang="it-IT" sz="1400" dirty="0"/>
              <a:t>QUALITY</a:t>
            </a:r>
          </a:p>
          <a:p>
            <a:r>
              <a:rPr lang="it-IT" sz="1400" dirty="0"/>
              <a:t>Analysed &gt;130,000 Records:</a:t>
            </a:r>
          </a:p>
          <a:p>
            <a:pPr marL="342900" indent="-342900">
              <a:buAutoNum type="arabicParenR"/>
            </a:pPr>
            <a:r>
              <a:rPr lang="it-IT" sz="1400" dirty="0"/>
              <a:t>Description</a:t>
            </a:r>
          </a:p>
          <a:p>
            <a:pPr marL="342900" indent="-342900">
              <a:buAutoNum type="arabicParenR"/>
            </a:pPr>
            <a:r>
              <a:rPr lang="it-IT" sz="1400" dirty="0"/>
              <a:t>CAS allocation and/or other unique tracking codes</a:t>
            </a:r>
          </a:p>
          <a:p>
            <a:pPr marL="342900" indent="-342900">
              <a:buAutoNum type="arabicParenR"/>
            </a:pPr>
            <a:r>
              <a:rPr lang="it-IT" sz="1400" dirty="0"/>
              <a:t>LINEAR CONVERSIONS values in L COMPLIANCE transformation VALUES, INCERTAINTIES and DL expressed on the TQ in DRY SUBSTANCE values (</a:t>
            </a:r>
            <a:r>
              <a:rPr lang="it-IT" sz="1400" dirty="0" err="1"/>
              <a:t>agricultural compliance</a:t>
            </a:r>
            <a:r>
              <a:rPr lang="it-IT" sz="1400" dirty="0"/>
              <a:t>)</a:t>
            </a:r>
          </a:p>
          <a:p>
            <a:endParaRPr lang="it-IT" sz="1400" dirty="0"/>
          </a:p>
          <a:p>
            <a:r>
              <a:rPr lang="it-IT" sz="1400" dirty="0"/>
              <a:t>This made it possible to:</a:t>
            </a:r>
          </a:p>
          <a:p>
            <a:pPr marL="342900" indent="-342900">
              <a:buAutoNum type="arabicParenR"/>
            </a:pPr>
            <a:r>
              <a:rPr lang="it-IT" sz="1400" dirty="0"/>
              <a:t>CONTRACT numerosity and grouping </a:t>
            </a:r>
          </a:p>
          <a:p>
            <a:pPr marL="342900" indent="-342900">
              <a:buAutoNum type="arabicParenR"/>
            </a:pPr>
            <a:r>
              <a:rPr lang="it-IT" sz="1400" dirty="0"/>
              <a:t>noted some CORRECTIONS to be made to the system to make it suitable for systematic mapping</a:t>
            </a:r>
          </a:p>
          <a:p>
            <a:pPr marL="342900" indent="-342900">
              <a:buAutoNum type="arabicParenR"/>
            </a:pPr>
            <a:r>
              <a:rPr lang="it-IT" sz="1400" dirty="0"/>
              <a:t>identify RECOMMENDATIONS for MANAGERS and laboratories to ensure less DISPERSION of INFORMATION in the future (which hampers if not prevents discussion and interpretation)</a:t>
            </a:r>
          </a:p>
          <a:p>
            <a:endParaRPr lang="it-IT" sz="1400" dirty="0"/>
          </a:p>
          <a:p>
            <a:pPr marL="285750" indent="-285750">
              <a:buFont typeface="Arial" panose="020B0604020202020204" pitchFamily="34" charset="0"/>
              <a:buChar char="•"/>
            </a:pPr>
            <a:endParaRPr lang="it-IT" sz="1400" dirty="0">
              <a:effectLst/>
            </a:endParaRPr>
          </a:p>
          <a:p>
            <a:endParaRPr lang="it-IT" sz="1400" dirty="0">
              <a:solidFill>
                <a:schemeClr val="dk1"/>
              </a:solidFill>
            </a:endParaRPr>
          </a:p>
        </p:txBody>
      </p:sp>
      <p:sp>
        <p:nvSpPr>
          <p:cNvPr id="6" name="CasellaDiTesto 5">
            <a:extLst>
              <a:ext uri="{FF2B5EF4-FFF2-40B4-BE49-F238E27FC236}">
                <a16:creationId xmlns:a16="http://schemas.microsoft.com/office/drawing/2014/main" id="{D9014834-7740-CCAE-03DC-AE26849AED47}"/>
              </a:ext>
            </a:extLst>
          </p:cNvPr>
          <p:cNvSpPr txBox="1"/>
          <p:nvPr/>
        </p:nvSpPr>
        <p:spPr>
          <a:xfrm>
            <a:off x="6148437" y="1673677"/>
            <a:ext cx="5073284" cy="3754874"/>
          </a:xfrm>
          <a:prstGeom prst="rect">
            <a:avLst/>
          </a:prstGeom>
          <a:noFill/>
        </p:spPr>
        <p:txBody>
          <a:bodyPr wrap="square">
            <a:spAutoFit/>
          </a:bodyPr>
          <a:lstStyle/>
          <a:p>
            <a:r>
              <a:rPr lang="it-IT" sz="1400" dirty="0"/>
              <a:t>To ensure UPDATE:</a:t>
            </a:r>
          </a:p>
          <a:p>
            <a:r>
              <a:rPr lang="it-IT" sz="1400" dirty="0"/>
              <a:t>a) an application has been created for automatic MANAGEMENT of a certain physiological and ineliminable DIVERSIFICATION of the analytical-quality process, while maintaining the TRACKABILITY of the changes/changes/simplifications made. </a:t>
            </a:r>
            <a:endParaRPr lang="it-IT" sz="1400" baseline="0" dirty="0"/>
          </a:p>
          <a:p>
            <a:endParaRPr lang="it-IT" sz="1400" dirty="0"/>
          </a:p>
          <a:p>
            <a:endParaRPr lang="it-IT" sz="1400" dirty="0"/>
          </a:p>
          <a:p>
            <a:r>
              <a:rPr lang="it-IT" sz="1400" baseline="0" dirty="0"/>
              <a:t>COMPLIANCE was measured in relation to direct and indirect AGRICULTURAL application </a:t>
            </a:r>
            <a:r>
              <a:rPr lang="it-IT" sz="1400" dirty="0"/>
              <a:t>with </a:t>
            </a:r>
            <a:r>
              <a:rPr lang="it-IT" sz="1400" baseline="0" dirty="0"/>
              <a:t>reference to the three-year period 2020-2022 and using the very RESTRICTIVE REGULATIONS for scrupulousness</a:t>
            </a:r>
            <a:endParaRPr lang="it-IT" sz="1400" dirty="0"/>
          </a:p>
          <a:p>
            <a:endParaRPr lang="it-IT" sz="1400" baseline="0" dirty="0"/>
          </a:p>
          <a:p>
            <a:pPr marL="285750" indent="-285750">
              <a:buFont typeface="Arial" panose="020B0604020202020204" pitchFamily="34" charset="0"/>
              <a:buChar char="•"/>
            </a:pPr>
            <a:r>
              <a:rPr lang="it-IT" sz="1400" baseline="0" dirty="0">
                <a:solidFill>
                  <a:schemeClr val="dk1"/>
                </a:solidFill>
                <a:effectLst/>
              </a:rPr>
              <a:t>Lombardy DGR 6665/19 </a:t>
            </a:r>
          </a:p>
          <a:p>
            <a:pPr marL="285750" indent="-285750">
              <a:buFont typeface="Arial" panose="020B0604020202020204" pitchFamily="34" charset="0"/>
              <a:buChar char="•"/>
            </a:pPr>
            <a:r>
              <a:rPr lang="it-IT" sz="1400" baseline="0" dirty="0">
                <a:solidFill>
                  <a:schemeClr val="dk1"/>
                </a:solidFill>
                <a:effectLst/>
              </a:rPr>
              <a:t>DGRV 235/09 </a:t>
            </a:r>
            <a:r>
              <a:rPr lang="it-IT" sz="1400" baseline="0" dirty="0" err="1">
                <a:solidFill>
                  <a:schemeClr val="dk1"/>
                </a:solidFill>
                <a:effectLst/>
              </a:rPr>
              <a:t>All.C </a:t>
            </a:r>
            <a:r>
              <a:rPr lang="it-IT" sz="1400" baseline="0" dirty="0">
                <a:solidFill>
                  <a:schemeClr val="dk1"/>
                </a:solidFill>
                <a:effectLst/>
              </a:rPr>
              <a:t>(and L130/18) regulating the quality of sludge entering the COMPOSTING process.</a:t>
            </a:r>
          </a:p>
          <a:p>
            <a:pPr marL="285750" indent="-285750">
              <a:buFont typeface="Arial" panose="020B0604020202020204" pitchFamily="34" charset="0"/>
              <a:buChar char="•"/>
            </a:pPr>
            <a:endParaRPr lang="it-IT" sz="1400" dirty="0">
              <a:solidFill>
                <a:schemeClr val="dk1"/>
              </a:solidFill>
            </a:endParaRPr>
          </a:p>
        </p:txBody>
      </p:sp>
      <p:sp>
        <p:nvSpPr>
          <p:cNvPr id="7" name="Rettangolo con angoli arrotondati 6">
            <a:extLst>
              <a:ext uri="{FF2B5EF4-FFF2-40B4-BE49-F238E27FC236}">
                <a16:creationId xmlns:a16="http://schemas.microsoft.com/office/drawing/2014/main" id="{2E45D721-3BDA-C32A-6C4C-98933D8CB663}"/>
              </a:ext>
            </a:extLst>
          </p:cNvPr>
          <p:cNvSpPr/>
          <p:nvPr/>
        </p:nvSpPr>
        <p:spPr>
          <a:xfrm>
            <a:off x="6006589" y="1592940"/>
            <a:ext cx="5102677" cy="3922924"/>
          </a:xfrm>
          <a:prstGeom prst="roundRect">
            <a:avLst/>
          </a:prstGeom>
          <a:solidFill>
            <a:schemeClr val="accent1">
              <a:alpha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p>
        </p:txBody>
      </p:sp>
      <p:sp>
        <p:nvSpPr>
          <p:cNvPr id="8" name="Rettangolo con angoli arrotondati 7">
            <a:extLst>
              <a:ext uri="{FF2B5EF4-FFF2-40B4-BE49-F238E27FC236}">
                <a16:creationId xmlns:a16="http://schemas.microsoft.com/office/drawing/2014/main" id="{7482A18A-6F7D-8DA8-3259-A4F37FC9A1B9}"/>
              </a:ext>
            </a:extLst>
          </p:cNvPr>
          <p:cNvSpPr/>
          <p:nvPr/>
        </p:nvSpPr>
        <p:spPr>
          <a:xfrm>
            <a:off x="785137" y="1579428"/>
            <a:ext cx="5236148" cy="3925260"/>
          </a:xfrm>
          <a:prstGeom prst="roundRect">
            <a:avLst/>
          </a:prstGeom>
          <a:solidFill>
            <a:schemeClr val="accent1">
              <a:alpha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9" name="CasellaDiTesto 8">
            <a:extLst>
              <a:ext uri="{FF2B5EF4-FFF2-40B4-BE49-F238E27FC236}">
                <a16:creationId xmlns:a16="http://schemas.microsoft.com/office/drawing/2014/main" id="{1E0E62D2-926A-B0F5-DC94-3C2935D6A78F}"/>
              </a:ext>
            </a:extLst>
          </p:cNvPr>
          <p:cNvSpPr txBox="1"/>
          <p:nvPr/>
        </p:nvSpPr>
        <p:spPr>
          <a:xfrm>
            <a:off x="625309" y="466331"/>
            <a:ext cx="9986017" cy="461665"/>
          </a:xfrm>
          <a:prstGeom prst="rect">
            <a:avLst/>
          </a:prstGeom>
        </p:spPr>
        <p:txBody>
          <a:bodyPr wrap="square">
            <a:spAutoFit/>
          </a:bodyPr>
          <a:lstStyle>
            <a:defPPr>
              <a:defRPr lang="it-IT"/>
            </a:defPPr>
            <a:lvl1pPr>
              <a:defRPr sz="2400" b="1">
                <a:solidFill>
                  <a:schemeClr val="accent5">
                    <a:lumMod val="50000"/>
                  </a:schemeClr>
                </a:solidFill>
              </a:defRPr>
            </a:lvl1pPr>
          </a:lstStyle>
          <a:p>
            <a:r>
              <a:rPr lang="it-IT" dirty="0">
                <a:solidFill>
                  <a:srgbClr val="35B8EC">
                    <a:lumMod val="50000"/>
                  </a:srgbClr>
                </a:solidFill>
                <a:latin typeface="Arial" panose="020B0604020202020204"/>
              </a:rPr>
              <a:t>SLUDGE WORK - THE METHOD</a:t>
            </a:r>
            <a:endParaRPr lang="it-IT" sz="1800" b="0" i="1" dirty="0">
              <a:solidFill>
                <a:srgbClr val="35B8EC">
                  <a:lumMod val="50000"/>
                </a:srgbClr>
              </a:solidFill>
              <a:latin typeface="Arial" panose="020B0604020202020204"/>
            </a:endParaRPr>
          </a:p>
        </p:txBody>
      </p:sp>
      <p:sp>
        <p:nvSpPr>
          <p:cNvPr id="10" name="CasellaDiTesto 9">
            <a:extLst>
              <a:ext uri="{FF2B5EF4-FFF2-40B4-BE49-F238E27FC236}">
                <a16:creationId xmlns:a16="http://schemas.microsoft.com/office/drawing/2014/main" id="{DEFDDDDB-EC6E-985B-170B-AD5200CFCDFE}"/>
              </a:ext>
            </a:extLst>
          </p:cNvPr>
          <p:cNvSpPr txBox="1"/>
          <p:nvPr/>
        </p:nvSpPr>
        <p:spPr>
          <a:xfrm>
            <a:off x="689317" y="897188"/>
            <a:ext cx="1992229" cy="369332"/>
          </a:xfrm>
          <a:prstGeom prst="rect">
            <a:avLst/>
          </a:prstGeom>
          <a:solidFill>
            <a:schemeClr val="accent6">
              <a:lumMod val="20000"/>
              <a:lumOff val="80000"/>
            </a:schemeClr>
          </a:solidFill>
        </p:spPr>
        <p:txBody>
          <a:bodyPr wrap="square">
            <a:spAutoFit/>
          </a:bodyPr>
          <a:lstStyle/>
          <a:p>
            <a:r>
              <a:rPr lang="it-IT" b="1" dirty="0">
                <a:solidFill>
                  <a:schemeClr val="accent4">
                    <a:lumMod val="50000"/>
                  </a:schemeClr>
                </a:solidFill>
                <a:latin typeface="Arial" panose="020B0604020202020204"/>
              </a:rPr>
              <a:t>E.P. 7.4M – 5M</a:t>
            </a:r>
            <a:endParaRPr lang="it-IT" b="1" dirty="0">
              <a:solidFill>
                <a:schemeClr val="accent4">
                  <a:lumMod val="50000"/>
                </a:schemeClr>
              </a:solidFill>
            </a:endParaRPr>
          </a:p>
        </p:txBody>
      </p:sp>
    </p:spTree>
    <p:extLst>
      <p:ext uri="{BB962C8B-B14F-4D97-AF65-F5344CB8AC3E}">
        <p14:creationId xmlns:p14="http://schemas.microsoft.com/office/powerpoint/2010/main" val="2603507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28311C3-988E-57FF-9D45-A7455A99C8C8}"/>
              </a:ext>
            </a:extLst>
          </p:cNvPr>
          <p:cNvSpPr>
            <a:spLocks noGrp="1"/>
          </p:cNvSpPr>
          <p:nvPr>
            <p:ph type="sldNum" sz="quarter" idx="12"/>
          </p:nvPr>
        </p:nvSpPr>
        <p:spPr/>
        <p:txBody>
          <a:bodyPr/>
          <a:lstStyle/>
          <a:p>
            <a:fld id="{35E0BEC7-8AB0-44CD-B40B-F031126047EC}" type="slidenum">
              <a:rPr lang="es-ES" smtClean="0">
                <a:solidFill>
                  <a:srgbClr val="FFFFFF"/>
                </a:solidFill>
              </a:rPr>
              <a:pPr/>
              <a:t>9</a:t>
            </a:fld>
            <a:endParaRPr lang="es-ES" dirty="0">
              <a:solidFill>
                <a:srgbClr val="FFFFFF"/>
              </a:solidFill>
            </a:endParaRPr>
          </a:p>
        </p:txBody>
      </p:sp>
      <p:pic>
        <p:nvPicPr>
          <p:cNvPr id="5" name="Immagine 4">
            <a:extLst>
              <a:ext uri="{FF2B5EF4-FFF2-40B4-BE49-F238E27FC236}">
                <a16:creationId xmlns:a16="http://schemas.microsoft.com/office/drawing/2014/main" id="{650A7C7C-2516-7BBF-AEAF-966BF4551D41}"/>
              </a:ext>
            </a:extLst>
          </p:cNvPr>
          <p:cNvPicPr>
            <a:picLocks noChangeAspect="1"/>
          </p:cNvPicPr>
          <p:nvPr/>
        </p:nvPicPr>
        <p:blipFill>
          <a:blip r:embed="rId2"/>
          <a:stretch>
            <a:fillRect/>
          </a:stretch>
        </p:blipFill>
        <p:spPr>
          <a:xfrm>
            <a:off x="6797667" y="1119220"/>
            <a:ext cx="4564807" cy="4662489"/>
          </a:xfrm>
          <a:prstGeom prst="rect">
            <a:avLst/>
          </a:prstGeom>
        </p:spPr>
      </p:pic>
      <p:sp>
        <p:nvSpPr>
          <p:cNvPr id="6" name="CasellaDiTesto 5">
            <a:extLst>
              <a:ext uri="{FF2B5EF4-FFF2-40B4-BE49-F238E27FC236}">
                <a16:creationId xmlns:a16="http://schemas.microsoft.com/office/drawing/2014/main" id="{223AEA0D-E742-97B1-6417-3B765492206A}"/>
              </a:ext>
            </a:extLst>
          </p:cNvPr>
          <p:cNvSpPr txBox="1"/>
          <p:nvPr/>
        </p:nvSpPr>
        <p:spPr>
          <a:xfrm>
            <a:off x="6699699" y="683115"/>
            <a:ext cx="4760742" cy="400110"/>
          </a:xfrm>
          <a:prstGeom prst="rect">
            <a:avLst/>
          </a:prstGeom>
        </p:spPr>
        <p:txBody>
          <a:bodyPr wrap="square">
            <a:spAutoFit/>
          </a:bodyPr>
          <a:lstStyle>
            <a:defPPr>
              <a:defRPr lang="it-IT"/>
            </a:defPPr>
            <a:lvl1pPr>
              <a:defRPr sz="2400" b="1">
                <a:solidFill>
                  <a:schemeClr val="accent5">
                    <a:lumMod val="50000"/>
                  </a:schemeClr>
                </a:solidFill>
              </a:defRPr>
            </a:lvl1pPr>
          </a:lstStyle>
          <a:p>
            <a:r>
              <a:rPr lang="it-IT" sz="2000" b="0" dirty="0">
                <a:solidFill>
                  <a:srgbClr val="35B8EC">
                    <a:lumMod val="50000"/>
                  </a:srgbClr>
                </a:solidFill>
                <a:latin typeface="Arial" panose="020B0604020202020204"/>
              </a:rPr>
              <a:t>MEASURED AND ASSUMED </a:t>
            </a:r>
          </a:p>
        </p:txBody>
      </p:sp>
      <p:sp>
        <p:nvSpPr>
          <p:cNvPr id="7" name="CasellaDiTesto 6">
            <a:extLst>
              <a:ext uri="{FF2B5EF4-FFF2-40B4-BE49-F238E27FC236}">
                <a16:creationId xmlns:a16="http://schemas.microsoft.com/office/drawing/2014/main" id="{668753C6-6EC3-9C8C-43FA-CF41C5AFE104}"/>
              </a:ext>
            </a:extLst>
          </p:cNvPr>
          <p:cNvSpPr txBox="1"/>
          <p:nvPr/>
        </p:nvSpPr>
        <p:spPr>
          <a:xfrm>
            <a:off x="785186" y="5697754"/>
            <a:ext cx="6274429" cy="261610"/>
          </a:xfrm>
          <a:prstGeom prst="rect">
            <a:avLst/>
          </a:prstGeom>
          <a:noFill/>
        </p:spPr>
        <p:txBody>
          <a:bodyPr wrap="square">
            <a:spAutoFit/>
          </a:bodyPr>
          <a:lstStyle/>
          <a:p>
            <a:r>
              <a:rPr lang="it-IT" sz="1100" b="0" i="1" dirty="0">
                <a:solidFill>
                  <a:srgbClr val="35B8EC">
                    <a:lumMod val="50000"/>
                  </a:srgbClr>
                </a:solidFill>
                <a:latin typeface="Arial" panose="020B0604020202020204"/>
              </a:rPr>
              <a:t>NC a: </a:t>
            </a:r>
            <a:r>
              <a:rPr lang="it-IT" sz="1100" b="0" i="1" dirty="0" err="1">
                <a:solidFill>
                  <a:srgbClr val="35B8EC">
                    <a:lumMod val="50000"/>
                  </a:srgbClr>
                </a:solidFill>
                <a:latin typeface="Arial" panose="020B0604020202020204"/>
              </a:rPr>
              <a:t>Lombardy</a:t>
            </a:r>
            <a:r>
              <a:rPr lang="it-IT" sz="1100" b="0" i="1" dirty="0">
                <a:solidFill>
                  <a:srgbClr val="35B8EC">
                    <a:lumMod val="50000"/>
                  </a:srgbClr>
                </a:solidFill>
                <a:latin typeface="Arial" panose="020B0604020202020204"/>
              </a:rPr>
              <a:t> D 6665/2019 - DGRV 235/2009 </a:t>
            </a:r>
            <a:r>
              <a:rPr lang="it-IT" sz="1100" b="0" i="1" dirty="0" err="1">
                <a:solidFill>
                  <a:srgbClr val="35B8EC">
                    <a:lumMod val="50000"/>
                  </a:srgbClr>
                </a:solidFill>
                <a:latin typeface="Arial" panose="020B0604020202020204"/>
              </a:rPr>
              <a:t>All.B</a:t>
            </a:r>
            <a:r>
              <a:rPr lang="it-IT" sz="1100" b="0" i="1" dirty="0">
                <a:solidFill>
                  <a:srgbClr val="35B8EC">
                    <a:lumMod val="50000"/>
                  </a:srgbClr>
                </a:solidFill>
                <a:latin typeface="Arial" panose="020B0604020202020204"/>
              </a:rPr>
              <a:t> + L.130/18 - DGRV 235/09 </a:t>
            </a:r>
            <a:r>
              <a:rPr lang="it-IT" sz="1100" b="0" i="1" dirty="0" err="1">
                <a:solidFill>
                  <a:srgbClr val="35B8EC">
                    <a:lumMod val="50000"/>
                  </a:srgbClr>
                </a:solidFill>
                <a:latin typeface="Arial" panose="020B0604020202020204"/>
              </a:rPr>
              <a:t>All.C</a:t>
            </a:r>
            <a:r>
              <a:rPr lang="it-IT" sz="1100" b="0" i="1" dirty="0">
                <a:solidFill>
                  <a:srgbClr val="35B8EC">
                    <a:lumMod val="50000"/>
                  </a:srgbClr>
                </a:solidFill>
                <a:latin typeface="Arial" panose="020B0604020202020204"/>
              </a:rPr>
              <a:t>+ </a:t>
            </a:r>
            <a:r>
              <a:rPr lang="it-IT" sz="1100" dirty="0">
                <a:solidFill>
                  <a:srgbClr val="35B8EC">
                    <a:lumMod val="50000"/>
                  </a:srgbClr>
                </a:solidFill>
                <a:latin typeface="Arial" panose="020B0604020202020204"/>
              </a:rPr>
              <a:t>L130/18  </a:t>
            </a:r>
          </a:p>
        </p:txBody>
      </p:sp>
      <p:grpSp>
        <p:nvGrpSpPr>
          <p:cNvPr id="8" name="Gruppo 7">
            <a:extLst>
              <a:ext uri="{FF2B5EF4-FFF2-40B4-BE49-F238E27FC236}">
                <a16:creationId xmlns:a16="http://schemas.microsoft.com/office/drawing/2014/main" id="{5C0CF360-7378-9465-A626-1C73C205A05D}"/>
              </a:ext>
            </a:extLst>
          </p:cNvPr>
          <p:cNvGrpSpPr/>
          <p:nvPr/>
        </p:nvGrpSpPr>
        <p:grpSpPr>
          <a:xfrm>
            <a:off x="1063285" y="1417654"/>
            <a:ext cx="5203815" cy="3645864"/>
            <a:chOff x="548642" y="1149785"/>
            <a:chExt cx="5203815" cy="3645864"/>
          </a:xfrm>
        </p:grpSpPr>
        <p:grpSp>
          <p:nvGrpSpPr>
            <p:cNvPr id="9" name="Gruppo 8">
              <a:extLst>
                <a:ext uri="{FF2B5EF4-FFF2-40B4-BE49-F238E27FC236}">
                  <a16:creationId xmlns:a16="http://schemas.microsoft.com/office/drawing/2014/main" id="{57EC93F3-2FA7-7596-45F0-B07502357187}"/>
                </a:ext>
              </a:extLst>
            </p:cNvPr>
            <p:cNvGrpSpPr/>
            <p:nvPr/>
          </p:nvGrpSpPr>
          <p:grpSpPr>
            <a:xfrm>
              <a:off x="548642" y="1149785"/>
              <a:ext cx="5203815" cy="3247327"/>
              <a:chOff x="548642" y="1149785"/>
              <a:chExt cx="5203815" cy="3247327"/>
            </a:xfrm>
          </p:grpSpPr>
          <p:sp>
            <p:nvSpPr>
              <p:cNvPr id="11" name="CasellaDiTesto 10">
                <a:extLst>
                  <a:ext uri="{FF2B5EF4-FFF2-40B4-BE49-F238E27FC236}">
                    <a16:creationId xmlns:a16="http://schemas.microsoft.com/office/drawing/2014/main" id="{BC53933D-DB51-DC67-B651-D7C271147D7C}"/>
                  </a:ext>
                </a:extLst>
              </p:cNvPr>
              <p:cNvSpPr txBox="1"/>
              <p:nvPr/>
            </p:nvSpPr>
            <p:spPr>
              <a:xfrm>
                <a:off x="548642" y="1149785"/>
                <a:ext cx="4760742" cy="615553"/>
              </a:xfrm>
              <a:prstGeom prst="rect">
                <a:avLst/>
              </a:prstGeom>
            </p:spPr>
            <p:txBody>
              <a:bodyPr wrap="square">
                <a:spAutoFit/>
              </a:bodyPr>
              <a:lstStyle>
                <a:defPPr>
                  <a:defRPr lang="it-IT"/>
                </a:defPPr>
                <a:lvl1pPr>
                  <a:defRPr sz="2400" b="1">
                    <a:solidFill>
                      <a:schemeClr val="accent5">
                        <a:lumMod val="50000"/>
                      </a:schemeClr>
                    </a:solidFill>
                  </a:defRPr>
                </a:lvl1pPr>
              </a:lstStyle>
              <a:p>
                <a:r>
                  <a:rPr lang="it-IT" sz="2000" dirty="0">
                    <a:solidFill>
                      <a:srgbClr val="35B8EC">
                        <a:lumMod val="50000"/>
                      </a:srgbClr>
                    </a:solidFill>
                    <a:latin typeface="Arial" panose="020B0604020202020204"/>
                  </a:rPr>
                  <a:t>SSIR MAP: </a:t>
                </a:r>
                <a:r>
                  <a:rPr lang="it-IT" sz="1400" b="0" dirty="0">
                    <a:solidFill>
                      <a:srgbClr val="35B8EC">
                        <a:lumMod val="50000"/>
                      </a:srgbClr>
                    </a:solidFill>
                    <a:latin typeface="Arial" panose="020B0604020202020204"/>
                  </a:rPr>
                  <a:t>INDUSTRIAL RISK MAP IN THE SEWERAGE SYSTEM</a:t>
                </a:r>
              </a:p>
            </p:txBody>
          </p:sp>
          <p:grpSp>
            <p:nvGrpSpPr>
              <p:cNvPr id="12" name="Gruppo 11">
                <a:extLst>
                  <a:ext uri="{FF2B5EF4-FFF2-40B4-BE49-F238E27FC236}">
                    <a16:creationId xmlns:a16="http://schemas.microsoft.com/office/drawing/2014/main" id="{D52C01BD-C0AD-94A6-1ACA-9ED7CB6878EB}"/>
                  </a:ext>
                </a:extLst>
              </p:cNvPr>
              <p:cNvGrpSpPr/>
              <p:nvPr/>
            </p:nvGrpSpPr>
            <p:grpSpPr>
              <a:xfrm>
                <a:off x="548642" y="1970376"/>
                <a:ext cx="5203815" cy="2426736"/>
                <a:chOff x="548643" y="1891258"/>
                <a:chExt cx="5203815" cy="2426736"/>
              </a:xfrm>
            </p:grpSpPr>
            <p:pic>
              <p:nvPicPr>
                <p:cNvPr id="13" name="Immagine 12">
                  <a:extLst>
                    <a:ext uri="{FF2B5EF4-FFF2-40B4-BE49-F238E27FC236}">
                      <a16:creationId xmlns:a16="http://schemas.microsoft.com/office/drawing/2014/main" id="{B0A2C821-08B0-F836-B433-8D03FACB70F1}"/>
                    </a:ext>
                  </a:extLst>
                </p:cNvPr>
                <p:cNvPicPr>
                  <a:picLocks noChangeAspect="1"/>
                </p:cNvPicPr>
                <p:nvPr/>
              </p:nvPicPr>
              <p:blipFill>
                <a:blip r:embed="rId3"/>
                <a:stretch>
                  <a:fillRect/>
                </a:stretch>
              </p:blipFill>
              <p:spPr>
                <a:xfrm>
                  <a:off x="548643" y="1930051"/>
                  <a:ext cx="5105383" cy="2267962"/>
                </a:xfrm>
                <a:prstGeom prst="rect">
                  <a:avLst/>
                </a:prstGeom>
              </p:spPr>
            </p:pic>
            <p:pic>
              <p:nvPicPr>
                <p:cNvPr id="14" name="Immagine 13">
                  <a:extLst>
                    <a:ext uri="{FF2B5EF4-FFF2-40B4-BE49-F238E27FC236}">
                      <a16:creationId xmlns:a16="http://schemas.microsoft.com/office/drawing/2014/main" id="{335209BA-5DED-A184-0323-DF1EEB137C7E}"/>
                    </a:ext>
                  </a:extLst>
                </p:cNvPr>
                <p:cNvPicPr>
                  <a:picLocks noChangeAspect="1"/>
                </p:cNvPicPr>
                <p:nvPr/>
              </p:nvPicPr>
              <p:blipFill>
                <a:blip r:embed="rId4"/>
                <a:stretch>
                  <a:fillRect/>
                </a:stretch>
              </p:blipFill>
              <p:spPr>
                <a:xfrm>
                  <a:off x="3148467" y="1891258"/>
                  <a:ext cx="2603991" cy="2426736"/>
                </a:xfrm>
                <a:prstGeom prst="rect">
                  <a:avLst/>
                </a:prstGeom>
              </p:spPr>
            </p:pic>
          </p:grpSp>
        </p:grpSp>
        <p:sp>
          <p:nvSpPr>
            <p:cNvPr id="10" name="CasellaDiTesto 9">
              <a:extLst>
                <a:ext uri="{FF2B5EF4-FFF2-40B4-BE49-F238E27FC236}">
                  <a16:creationId xmlns:a16="http://schemas.microsoft.com/office/drawing/2014/main" id="{0E6C1E94-EFE7-3344-185D-B41B59325C2E}"/>
                </a:ext>
              </a:extLst>
            </p:cNvPr>
            <p:cNvSpPr txBox="1"/>
            <p:nvPr/>
          </p:nvSpPr>
          <p:spPr>
            <a:xfrm>
              <a:off x="1529109" y="4518650"/>
              <a:ext cx="3572371" cy="276999"/>
            </a:xfrm>
            <a:prstGeom prst="rect">
              <a:avLst/>
            </a:prstGeom>
            <a:noFill/>
          </p:spPr>
          <p:txBody>
            <a:bodyPr wrap="square">
              <a:spAutoFit/>
            </a:bodyPr>
            <a:lstStyle>
              <a:defPPr>
                <a:defRPr lang="it-IT"/>
              </a:defPPr>
              <a:lvl1pPr>
                <a:defRPr sz="1200" b="1">
                  <a:solidFill>
                    <a:srgbClr val="C00000"/>
                  </a:solidFill>
                  <a:latin typeface="Arial" panose="020B0604020202020204"/>
                </a:defRPr>
              </a:lvl1pPr>
            </a:lstStyle>
            <a:p>
              <a:r>
                <a:rPr lang="it-IT" dirty="0"/>
                <a:t>RISKS </a:t>
              </a:r>
              <a:r>
                <a:rPr lang="it-IT" b="0" dirty="0"/>
                <a:t>IN THE SEWAGE SYSTEM</a:t>
              </a:r>
            </a:p>
          </p:txBody>
        </p:sp>
      </p:grpSp>
      <p:grpSp>
        <p:nvGrpSpPr>
          <p:cNvPr id="15" name="Gruppo 14">
            <a:extLst>
              <a:ext uri="{FF2B5EF4-FFF2-40B4-BE49-F238E27FC236}">
                <a16:creationId xmlns:a16="http://schemas.microsoft.com/office/drawing/2014/main" id="{5275D3C5-A1EB-06BC-06BA-821DB6F39F5D}"/>
              </a:ext>
            </a:extLst>
          </p:cNvPr>
          <p:cNvGrpSpPr/>
          <p:nvPr/>
        </p:nvGrpSpPr>
        <p:grpSpPr>
          <a:xfrm>
            <a:off x="3035175" y="1827601"/>
            <a:ext cx="3319419" cy="650757"/>
            <a:chOff x="2463098" y="1587210"/>
            <a:chExt cx="3319419" cy="650757"/>
          </a:xfrm>
        </p:grpSpPr>
        <p:sp>
          <p:nvSpPr>
            <p:cNvPr id="16" name="CasellaDiTesto 15">
              <a:extLst>
                <a:ext uri="{FF2B5EF4-FFF2-40B4-BE49-F238E27FC236}">
                  <a16:creationId xmlns:a16="http://schemas.microsoft.com/office/drawing/2014/main" id="{DA270453-91C8-00BB-D5C4-D0B067EF6B04}"/>
                </a:ext>
              </a:extLst>
            </p:cNvPr>
            <p:cNvSpPr txBox="1"/>
            <p:nvPr/>
          </p:nvSpPr>
          <p:spPr>
            <a:xfrm>
              <a:off x="3869973" y="1587210"/>
              <a:ext cx="1912544" cy="276999"/>
            </a:xfrm>
            <a:prstGeom prst="rect">
              <a:avLst/>
            </a:prstGeom>
            <a:noFill/>
          </p:spPr>
          <p:txBody>
            <a:bodyPr wrap="square">
              <a:spAutoFit/>
            </a:bodyPr>
            <a:lstStyle/>
            <a:p>
              <a:r>
                <a:rPr lang="it-IT" sz="1200" b="1" dirty="0">
                  <a:solidFill>
                    <a:srgbClr val="C00000"/>
                  </a:solidFill>
                  <a:latin typeface="Arial" panose="020B0604020202020204"/>
                </a:rPr>
                <a:t>MEASURED</a:t>
              </a:r>
              <a:endParaRPr lang="it-IT" sz="1200" b="1" dirty="0">
                <a:solidFill>
                  <a:srgbClr val="C00000"/>
                </a:solidFill>
              </a:endParaRPr>
            </a:p>
          </p:txBody>
        </p:sp>
        <p:grpSp>
          <p:nvGrpSpPr>
            <p:cNvPr id="17" name="Gruppo 16">
              <a:extLst>
                <a:ext uri="{FF2B5EF4-FFF2-40B4-BE49-F238E27FC236}">
                  <a16:creationId xmlns:a16="http://schemas.microsoft.com/office/drawing/2014/main" id="{812A270A-C387-7620-65EF-CE4A20D66DB3}"/>
                </a:ext>
              </a:extLst>
            </p:cNvPr>
            <p:cNvGrpSpPr/>
            <p:nvPr/>
          </p:nvGrpSpPr>
          <p:grpSpPr>
            <a:xfrm>
              <a:off x="2463098" y="1777617"/>
              <a:ext cx="2711445" cy="460350"/>
              <a:chOff x="2335794" y="1784909"/>
              <a:chExt cx="2711445" cy="460350"/>
            </a:xfrm>
          </p:grpSpPr>
          <p:cxnSp>
            <p:nvCxnSpPr>
              <p:cNvPr id="18" name="Connettore 2 17">
                <a:extLst>
                  <a:ext uri="{FF2B5EF4-FFF2-40B4-BE49-F238E27FC236}">
                    <a16:creationId xmlns:a16="http://schemas.microsoft.com/office/drawing/2014/main" id="{8D5B5914-0F42-6D33-5AE0-78287F4BD65A}"/>
                  </a:ext>
                </a:extLst>
              </p:cNvPr>
              <p:cNvCxnSpPr/>
              <p:nvPr/>
            </p:nvCxnSpPr>
            <p:spPr>
              <a:xfrm flipH="1">
                <a:off x="2335794" y="1792027"/>
                <a:ext cx="1910281" cy="453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ttore 2 18">
                <a:extLst>
                  <a:ext uri="{FF2B5EF4-FFF2-40B4-BE49-F238E27FC236}">
                    <a16:creationId xmlns:a16="http://schemas.microsoft.com/office/drawing/2014/main" id="{8F0D8C75-4782-CEA5-827E-EA82E7A6A533}"/>
                  </a:ext>
                </a:extLst>
              </p:cNvPr>
              <p:cNvCxnSpPr/>
              <p:nvPr/>
            </p:nvCxnSpPr>
            <p:spPr>
              <a:xfrm>
                <a:off x="4241480" y="1784909"/>
                <a:ext cx="805759" cy="3771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sp>
        <p:nvSpPr>
          <p:cNvPr id="20" name="CasellaDiTesto 19">
            <a:extLst>
              <a:ext uri="{FF2B5EF4-FFF2-40B4-BE49-F238E27FC236}">
                <a16:creationId xmlns:a16="http://schemas.microsoft.com/office/drawing/2014/main" id="{FF9F1E5C-1662-4EDC-AD8F-573D224D3FF3}"/>
              </a:ext>
            </a:extLst>
          </p:cNvPr>
          <p:cNvSpPr txBox="1"/>
          <p:nvPr/>
        </p:nvSpPr>
        <p:spPr>
          <a:xfrm>
            <a:off x="983432" y="218243"/>
            <a:ext cx="9986017" cy="461665"/>
          </a:xfrm>
          <a:prstGeom prst="rect">
            <a:avLst/>
          </a:prstGeom>
        </p:spPr>
        <p:txBody>
          <a:bodyPr wrap="square">
            <a:spAutoFit/>
          </a:bodyPr>
          <a:lstStyle>
            <a:defPPr>
              <a:defRPr lang="it-IT"/>
            </a:defPPr>
            <a:lvl1pPr>
              <a:defRPr sz="2400" b="1">
                <a:solidFill>
                  <a:schemeClr val="accent5">
                    <a:lumMod val="50000"/>
                  </a:schemeClr>
                </a:solidFill>
              </a:defRPr>
            </a:lvl1pPr>
          </a:lstStyle>
          <a:p>
            <a:r>
              <a:rPr lang="it-IT" dirty="0">
                <a:solidFill>
                  <a:srgbClr val="35B8EC">
                    <a:lumMod val="50000"/>
                  </a:srgbClr>
                </a:solidFill>
                <a:latin typeface="Arial" panose="020B0604020202020204"/>
              </a:rPr>
              <a:t>SLUDGE WORK - THE METHOD</a:t>
            </a:r>
            <a:endParaRPr lang="it-IT" sz="1800" b="0" i="1" dirty="0">
              <a:solidFill>
                <a:srgbClr val="35B8EC">
                  <a:lumMod val="50000"/>
                </a:srgbClr>
              </a:solidFill>
              <a:latin typeface="Arial" panose="020B0604020202020204"/>
            </a:endParaRPr>
          </a:p>
        </p:txBody>
      </p:sp>
    </p:spTree>
    <p:extLst>
      <p:ext uri="{BB962C8B-B14F-4D97-AF65-F5344CB8AC3E}">
        <p14:creationId xmlns:p14="http://schemas.microsoft.com/office/powerpoint/2010/main" val="4060229723"/>
      </p:ext>
    </p:extLst>
  </p:cSld>
  <p:clrMapOvr>
    <a:masterClrMapping/>
  </p:clrMapOvr>
  <p:transition>
    <p:fade/>
  </p:transition>
</p:sld>
</file>

<file path=ppt/theme/theme1.xml><?xml version="1.0" encoding="utf-8"?>
<a:theme xmlns:a="http://schemas.openxmlformats.org/drawingml/2006/main" name="Tema de Office">
  <a:themeElements>
    <a:clrScheme name="BWater">
      <a:dk1>
        <a:srgbClr val="3B46D5"/>
      </a:dk1>
      <a:lt1>
        <a:srgbClr val="FFFFFF"/>
      </a:lt1>
      <a:dk2>
        <a:srgbClr val="3C46D4"/>
      </a:dk2>
      <a:lt2>
        <a:srgbClr val="FFFFFF"/>
      </a:lt2>
      <a:accent1>
        <a:srgbClr val="35B8EC"/>
      </a:accent1>
      <a:accent2>
        <a:srgbClr val="F7D309"/>
      </a:accent2>
      <a:accent3>
        <a:srgbClr val="60B33F"/>
      </a:accent3>
      <a:accent4>
        <a:srgbClr val="35B8EC"/>
      </a:accent4>
      <a:accent5>
        <a:srgbClr val="3B46D4"/>
      </a:accent5>
      <a:accent6>
        <a:srgbClr val="62B33F"/>
      </a:accent6>
      <a:hlink>
        <a:srgbClr val="35B8EC"/>
      </a:hlink>
      <a:folHlink>
        <a:srgbClr val="3C46D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OPIT_presentation_template_v3 [solo lectura]" id="{7B67DB57-420F-4523-9549-8B801EE08892}" vid="{B5FACCD0-6F6E-4562-94C8-C4D2FAB33BB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Template_empty</Template>
  <TotalTime>10873</TotalTime>
  <Words>864</Words>
  <Application>Microsoft Office PowerPoint</Application>
  <PresentationFormat>Widescreen</PresentationFormat>
  <Paragraphs>192</Paragraphs>
  <Slides>11</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__fkGroteskNeue_a82850</vt:lpstr>
      <vt:lpstr>Arial</vt:lpstr>
      <vt:lpstr>Calibri</vt:lpstr>
      <vt:lpstr>Wingdings</vt:lpstr>
      <vt:lpstr>Tema de Office</vt:lpstr>
      <vt:lpstr>Training Action: Water reuse and  Sludge management platforms (tools #16 &amp; #19)</vt:lpstr>
      <vt:lpstr>THE STRATEGIC TOOLS  - DIGITAL SOLUTIONS - WHY</vt:lpstr>
      <vt:lpstr>Presentazione standard di PowerPoint</vt:lpstr>
      <vt:lpstr>Presentazione standard di PowerPoint</vt:lpstr>
      <vt:lpstr>P1 - MASTER DATA - FOR SLUDGE VALORIZATIONS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Lisa Zimmermann</dc:creator>
  <cp:lastModifiedBy>Chiucchini Nicoletta</cp:lastModifiedBy>
  <cp:revision>544</cp:revision>
  <cp:lastPrinted>2024-03-25T15:38:11Z</cp:lastPrinted>
  <dcterms:created xsi:type="dcterms:W3CDTF">2018-09-06T13:01:37Z</dcterms:created>
  <dcterms:modified xsi:type="dcterms:W3CDTF">2024-06-27T07:47:09Z</dcterms:modified>
</cp:coreProperties>
</file>